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  <p:sldMasterId id="214748366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Dela Gothic One"/>
      <p:regular r:id="rId28"/>
    </p:embeddedFont>
    <p:embeddedFont>
      <p:font typeface="Century Schoolbook"/>
      <p:regular r:id="rId29"/>
      <p:bold r:id="rId30"/>
      <p:italic r:id="rId31"/>
      <p:boldItalic r:id="rId32"/>
    </p:embeddedFont>
    <p:embeddedFont>
      <p:font typeface="DM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DelaGothicOne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CenturySchoolbook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CenturySchoolbook-italic.fntdata"/><Relationship Id="rId30" Type="http://schemas.openxmlformats.org/officeDocument/2006/relationships/font" Target="fonts/CenturySchoolbook-bold.fntdata"/><Relationship Id="rId11" Type="http://schemas.openxmlformats.org/officeDocument/2006/relationships/slide" Target="slides/slide5.xml"/><Relationship Id="rId33" Type="http://schemas.openxmlformats.org/officeDocument/2006/relationships/font" Target="fonts/DMSans-regular.fntdata"/><Relationship Id="rId10" Type="http://schemas.openxmlformats.org/officeDocument/2006/relationships/slide" Target="slides/slide4.xml"/><Relationship Id="rId32" Type="http://schemas.openxmlformats.org/officeDocument/2006/relationships/font" Target="fonts/CenturySchoolbook-boldItalic.fntdata"/><Relationship Id="rId13" Type="http://schemas.openxmlformats.org/officeDocument/2006/relationships/slide" Target="slides/slide7.xml"/><Relationship Id="rId35" Type="http://schemas.openxmlformats.org/officeDocument/2006/relationships/font" Target="fonts/DMSans-italic.fntdata"/><Relationship Id="rId12" Type="http://schemas.openxmlformats.org/officeDocument/2006/relationships/slide" Target="slides/slide6.xml"/><Relationship Id="rId34" Type="http://schemas.openxmlformats.org/officeDocument/2006/relationships/font" Target="fonts/DMSans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DMSans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6a7c805b3e_2_34:notes"/>
          <p:cNvSpPr/>
          <p:nvPr>
            <p:ph idx="2" type="sldImg"/>
          </p:nvPr>
        </p:nvSpPr>
        <p:spPr>
          <a:xfrm>
            <a:off x="0" y="0"/>
            <a:ext cx="1875000" cy="187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" name="Google Shape;86;g36a7c805b3e_2_34:notes"/>
          <p:cNvSpPr txBox="1"/>
          <p:nvPr>
            <p:ph idx="1" type="body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g36a7c805b3e_2_34:notes"/>
          <p:cNvSpPr txBox="1"/>
          <p:nvPr>
            <p:ph idx="12" type="sldNum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a7c805b3e_2_160:notes"/>
          <p:cNvSpPr txBox="1"/>
          <p:nvPr>
            <p:ph idx="1" type="body"/>
          </p:nvPr>
        </p:nvSpPr>
        <p:spPr>
          <a:xfrm>
            <a:off x="685792" y="4343391"/>
            <a:ext cx="5486396" cy="4114797"/>
          </a:xfrm>
          <a:prstGeom prst="rect">
            <a:avLst/>
          </a:prstGeom>
        </p:spPr>
        <p:txBody>
          <a:bodyPr anchorCtr="0" anchor="t" bIns="69850" lIns="69850" spcFirstLastPara="1" rIns="69850" wrap="square" tIns="69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36a7c805b3e_2_160:notes"/>
          <p:cNvSpPr/>
          <p:nvPr>
            <p:ph idx="2" type="sldImg"/>
          </p:nvPr>
        </p:nvSpPr>
        <p:spPr>
          <a:xfrm>
            <a:off x="857406" y="685797"/>
            <a:ext cx="3429156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6a7c805b3e_2_172:notes"/>
          <p:cNvSpPr txBox="1"/>
          <p:nvPr>
            <p:ph idx="1" type="body"/>
          </p:nvPr>
        </p:nvSpPr>
        <p:spPr>
          <a:xfrm>
            <a:off x="685792" y="4343391"/>
            <a:ext cx="5486396" cy="4114797"/>
          </a:xfrm>
          <a:prstGeom prst="rect">
            <a:avLst/>
          </a:prstGeom>
        </p:spPr>
        <p:txBody>
          <a:bodyPr anchorCtr="0" anchor="t" bIns="69850" lIns="69850" spcFirstLastPara="1" rIns="69850" wrap="square" tIns="69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36a7c805b3e_2_172:notes"/>
          <p:cNvSpPr/>
          <p:nvPr>
            <p:ph idx="2" type="sldImg"/>
          </p:nvPr>
        </p:nvSpPr>
        <p:spPr>
          <a:xfrm>
            <a:off x="857406" y="685797"/>
            <a:ext cx="3429156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6a7c805b3e_23_31:notes"/>
          <p:cNvSpPr txBox="1"/>
          <p:nvPr>
            <p:ph idx="1" type="body"/>
          </p:nvPr>
        </p:nvSpPr>
        <p:spPr>
          <a:xfrm>
            <a:off x="685792" y="4343391"/>
            <a:ext cx="5486400" cy="4114800"/>
          </a:xfrm>
          <a:prstGeom prst="rect">
            <a:avLst/>
          </a:prstGeom>
        </p:spPr>
        <p:txBody>
          <a:bodyPr anchorCtr="0" anchor="t" bIns="69850" lIns="69850" spcFirstLastPara="1" rIns="69850" wrap="square" tIns="69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36a7c805b3e_23_31:notes"/>
          <p:cNvSpPr/>
          <p:nvPr>
            <p:ph idx="2" type="sldImg"/>
          </p:nvPr>
        </p:nvSpPr>
        <p:spPr>
          <a:xfrm>
            <a:off x="857406" y="685797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6a7c805b3e_23_46:notes"/>
          <p:cNvSpPr txBox="1"/>
          <p:nvPr>
            <p:ph idx="1" type="body"/>
          </p:nvPr>
        </p:nvSpPr>
        <p:spPr>
          <a:xfrm>
            <a:off x="685792" y="4343391"/>
            <a:ext cx="5486400" cy="4114800"/>
          </a:xfrm>
          <a:prstGeom prst="rect">
            <a:avLst/>
          </a:prstGeom>
        </p:spPr>
        <p:txBody>
          <a:bodyPr anchorCtr="0" anchor="t" bIns="69850" lIns="69850" spcFirstLastPara="1" rIns="69850" wrap="square" tIns="69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36a7c805b3e_23_46:notes"/>
          <p:cNvSpPr/>
          <p:nvPr>
            <p:ph idx="2" type="sldImg"/>
          </p:nvPr>
        </p:nvSpPr>
        <p:spPr>
          <a:xfrm>
            <a:off x="857406" y="685797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6a7c805b3e_2_184:notes"/>
          <p:cNvSpPr/>
          <p:nvPr>
            <p:ph idx="2" type="sldImg"/>
          </p:nvPr>
        </p:nvSpPr>
        <p:spPr>
          <a:xfrm>
            <a:off x="0" y="0"/>
            <a:ext cx="1875000" cy="187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4" name="Google Shape;254;g36a7c805b3e_2_184:notes"/>
          <p:cNvSpPr txBox="1"/>
          <p:nvPr>
            <p:ph idx="1" type="body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g36a7c805b3e_2_184:notes"/>
          <p:cNvSpPr txBox="1"/>
          <p:nvPr>
            <p:ph idx="12" type="sldNum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6a7c805b3e_2_211:notes"/>
          <p:cNvSpPr txBox="1"/>
          <p:nvPr>
            <p:ph idx="1" type="body"/>
          </p:nvPr>
        </p:nvSpPr>
        <p:spPr>
          <a:xfrm>
            <a:off x="685792" y="4343391"/>
            <a:ext cx="5486396" cy="4114797"/>
          </a:xfrm>
          <a:prstGeom prst="rect">
            <a:avLst/>
          </a:prstGeom>
        </p:spPr>
        <p:txBody>
          <a:bodyPr anchorCtr="0" anchor="t" bIns="69850" lIns="69850" spcFirstLastPara="1" rIns="69850" wrap="square" tIns="69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36a7c805b3e_2_211:notes"/>
          <p:cNvSpPr/>
          <p:nvPr>
            <p:ph idx="2" type="sldImg"/>
          </p:nvPr>
        </p:nvSpPr>
        <p:spPr>
          <a:xfrm>
            <a:off x="857406" y="685797"/>
            <a:ext cx="3429156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6a7c805b3e_2_229:notes"/>
          <p:cNvSpPr txBox="1"/>
          <p:nvPr>
            <p:ph idx="1" type="body"/>
          </p:nvPr>
        </p:nvSpPr>
        <p:spPr>
          <a:xfrm>
            <a:off x="685792" y="4343391"/>
            <a:ext cx="5486396" cy="4114797"/>
          </a:xfrm>
          <a:prstGeom prst="rect">
            <a:avLst/>
          </a:prstGeom>
        </p:spPr>
        <p:txBody>
          <a:bodyPr anchorCtr="0" anchor="t" bIns="69850" lIns="69850" spcFirstLastPara="1" rIns="69850" wrap="square" tIns="69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36a7c805b3e_2_229:notes"/>
          <p:cNvSpPr/>
          <p:nvPr>
            <p:ph idx="2" type="sldImg"/>
          </p:nvPr>
        </p:nvSpPr>
        <p:spPr>
          <a:xfrm>
            <a:off x="857406" y="685797"/>
            <a:ext cx="3429156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6a7c805b3e_2_266:notes"/>
          <p:cNvSpPr/>
          <p:nvPr>
            <p:ph idx="2" type="sldImg"/>
          </p:nvPr>
        </p:nvSpPr>
        <p:spPr>
          <a:xfrm>
            <a:off x="0" y="0"/>
            <a:ext cx="1875000" cy="187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8" name="Google Shape;298;g36a7c805b3e_2_266:notes"/>
          <p:cNvSpPr txBox="1"/>
          <p:nvPr>
            <p:ph idx="1" type="body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g36a7c805b3e_2_266:notes"/>
          <p:cNvSpPr txBox="1"/>
          <p:nvPr>
            <p:ph idx="12" type="sldNum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6a7c805b3e_2_284:notes"/>
          <p:cNvSpPr/>
          <p:nvPr>
            <p:ph idx="2" type="sldImg"/>
          </p:nvPr>
        </p:nvSpPr>
        <p:spPr>
          <a:xfrm>
            <a:off x="0" y="0"/>
            <a:ext cx="1875000" cy="187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6" name="Google Shape;316;g36a7c805b3e_2_284:notes"/>
          <p:cNvSpPr txBox="1"/>
          <p:nvPr>
            <p:ph idx="1" type="body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g36a7c805b3e_2_284:notes"/>
          <p:cNvSpPr txBox="1"/>
          <p:nvPr>
            <p:ph idx="12" type="sldNum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6a7c805b3e_2_305:notes"/>
          <p:cNvSpPr/>
          <p:nvPr>
            <p:ph idx="2" type="sldImg"/>
          </p:nvPr>
        </p:nvSpPr>
        <p:spPr>
          <a:xfrm>
            <a:off x="0" y="0"/>
            <a:ext cx="1875000" cy="187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3" name="Google Shape;333;g36a7c805b3e_2_305:notes"/>
          <p:cNvSpPr txBox="1"/>
          <p:nvPr>
            <p:ph idx="1" type="body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g36a7c805b3e_2_305:notes"/>
          <p:cNvSpPr txBox="1"/>
          <p:nvPr>
            <p:ph idx="12" type="sldNum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a7c805b3e_2_55:notes"/>
          <p:cNvSpPr/>
          <p:nvPr>
            <p:ph idx="2" type="sldImg"/>
          </p:nvPr>
        </p:nvSpPr>
        <p:spPr>
          <a:xfrm>
            <a:off x="0" y="0"/>
            <a:ext cx="1875000" cy="187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" name="Google Shape;94;g36a7c805b3e_2_55:notes"/>
          <p:cNvSpPr txBox="1"/>
          <p:nvPr>
            <p:ph idx="1" type="body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g36a7c805b3e_2_55:notes"/>
          <p:cNvSpPr txBox="1"/>
          <p:nvPr>
            <p:ph idx="12" type="sldNum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6a7c805b3e_2_356:notes"/>
          <p:cNvSpPr/>
          <p:nvPr>
            <p:ph idx="2" type="sldImg"/>
          </p:nvPr>
        </p:nvSpPr>
        <p:spPr>
          <a:xfrm>
            <a:off x="0" y="0"/>
            <a:ext cx="1875000" cy="187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3" name="Google Shape;353;g36a7c805b3e_2_356:notes"/>
          <p:cNvSpPr txBox="1"/>
          <p:nvPr>
            <p:ph idx="1" type="body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g36a7c805b3e_2_356:notes"/>
          <p:cNvSpPr txBox="1"/>
          <p:nvPr>
            <p:ph idx="12" type="sldNum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6a7c805b3e_2_372:notes"/>
          <p:cNvSpPr/>
          <p:nvPr>
            <p:ph idx="2" type="sldImg"/>
          </p:nvPr>
        </p:nvSpPr>
        <p:spPr>
          <a:xfrm>
            <a:off x="0" y="0"/>
            <a:ext cx="1875000" cy="187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0" name="Google Shape;370;g36a7c805b3e_2_372:notes"/>
          <p:cNvSpPr txBox="1"/>
          <p:nvPr>
            <p:ph idx="1" type="body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g36a7c805b3e_2_372:notes"/>
          <p:cNvSpPr txBox="1"/>
          <p:nvPr>
            <p:ph idx="12" type="sldNum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6a7c805b3e_2_71:notes"/>
          <p:cNvSpPr/>
          <p:nvPr>
            <p:ph idx="2" type="sldImg"/>
          </p:nvPr>
        </p:nvSpPr>
        <p:spPr>
          <a:xfrm>
            <a:off x="0" y="0"/>
            <a:ext cx="1875000" cy="187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1" name="Google Shape;111;g36a7c805b3e_2_71:notes"/>
          <p:cNvSpPr txBox="1"/>
          <p:nvPr>
            <p:ph idx="1" type="body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g36a7c805b3e_2_71:notes"/>
          <p:cNvSpPr txBox="1"/>
          <p:nvPr>
            <p:ph idx="12" type="sldNum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6a7c805b3e_2_86:notes"/>
          <p:cNvSpPr/>
          <p:nvPr>
            <p:ph idx="2" type="sldImg"/>
          </p:nvPr>
        </p:nvSpPr>
        <p:spPr>
          <a:xfrm>
            <a:off x="0" y="0"/>
            <a:ext cx="1875000" cy="187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7" name="Google Shape;127;g36a7c805b3e_2_86:notes"/>
          <p:cNvSpPr txBox="1"/>
          <p:nvPr>
            <p:ph idx="1" type="body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g36a7c805b3e_2_86:notes"/>
          <p:cNvSpPr txBox="1"/>
          <p:nvPr>
            <p:ph idx="12" type="sldNum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6a7c805b3e_2_97:notes"/>
          <p:cNvSpPr/>
          <p:nvPr>
            <p:ph idx="2" type="sldImg"/>
          </p:nvPr>
        </p:nvSpPr>
        <p:spPr>
          <a:xfrm>
            <a:off x="0" y="0"/>
            <a:ext cx="1875000" cy="187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9" name="Google Shape;139;g36a7c805b3e_2_97:notes"/>
          <p:cNvSpPr txBox="1"/>
          <p:nvPr>
            <p:ph idx="1" type="body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g36a7c805b3e_2_97:notes"/>
          <p:cNvSpPr txBox="1"/>
          <p:nvPr>
            <p:ph idx="12" type="sldNum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6a7c805b3e_2_108:notes"/>
          <p:cNvSpPr/>
          <p:nvPr>
            <p:ph idx="2" type="sldImg"/>
          </p:nvPr>
        </p:nvSpPr>
        <p:spPr>
          <a:xfrm>
            <a:off x="0" y="0"/>
            <a:ext cx="1875000" cy="187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0" name="Google Shape;150;g36a7c805b3e_2_108:notes"/>
          <p:cNvSpPr txBox="1"/>
          <p:nvPr>
            <p:ph idx="1" type="body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g36a7c805b3e_2_108:notes"/>
          <p:cNvSpPr txBox="1"/>
          <p:nvPr>
            <p:ph idx="12" type="sldNum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6a7c805b3e_2_116:notes"/>
          <p:cNvSpPr/>
          <p:nvPr>
            <p:ph idx="2" type="sldImg"/>
          </p:nvPr>
        </p:nvSpPr>
        <p:spPr>
          <a:xfrm>
            <a:off x="0" y="0"/>
            <a:ext cx="1875000" cy="187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8" name="Google Shape;168;g36a7c805b3e_2_116:notes"/>
          <p:cNvSpPr txBox="1"/>
          <p:nvPr>
            <p:ph idx="1" type="body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g36a7c805b3e_2_116:notes"/>
          <p:cNvSpPr txBox="1"/>
          <p:nvPr>
            <p:ph idx="12" type="sldNum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6a7c805b3e_2_136:notes"/>
          <p:cNvSpPr txBox="1"/>
          <p:nvPr>
            <p:ph idx="1" type="body"/>
          </p:nvPr>
        </p:nvSpPr>
        <p:spPr>
          <a:xfrm>
            <a:off x="685792" y="4343391"/>
            <a:ext cx="5486396" cy="4114797"/>
          </a:xfrm>
          <a:prstGeom prst="rect">
            <a:avLst/>
          </a:prstGeom>
        </p:spPr>
        <p:txBody>
          <a:bodyPr anchorCtr="0" anchor="t" bIns="69850" lIns="69850" spcFirstLastPara="1" rIns="69850" wrap="square" tIns="69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36a7c805b3e_2_136:notes"/>
          <p:cNvSpPr/>
          <p:nvPr>
            <p:ph idx="2" type="sldImg"/>
          </p:nvPr>
        </p:nvSpPr>
        <p:spPr>
          <a:xfrm>
            <a:off x="857406" y="685797"/>
            <a:ext cx="3429156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6a7c805b3e_2_148:notes"/>
          <p:cNvSpPr txBox="1"/>
          <p:nvPr>
            <p:ph idx="1" type="body"/>
          </p:nvPr>
        </p:nvSpPr>
        <p:spPr>
          <a:xfrm>
            <a:off x="685792" y="4343391"/>
            <a:ext cx="5486396" cy="4114797"/>
          </a:xfrm>
          <a:prstGeom prst="rect">
            <a:avLst/>
          </a:prstGeom>
        </p:spPr>
        <p:txBody>
          <a:bodyPr anchorCtr="0" anchor="t" bIns="69850" lIns="69850" spcFirstLastPara="1" rIns="69850" wrap="square" tIns="69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36a7c805b3e_2_148:notes"/>
          <p:cNvSpPr/>
          <p:nvPr>
            <p:ph idx="2" type="sldImg"/>
          </p:nvPr>
        </p:nvSpPr>
        <p:spPr>
          <a:xfrm>
            <a:off x="857406" y="685797"/>
            <a:ext cx="3429156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0A0A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4" name="Google Shape;54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0A0A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8" name="Google Shape;58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0" name="Google Shape;60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0A0A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2" name="Google Shape;62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4" name="Google Shape;64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0A0A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6" name="Google Shape;66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8" name="Google Shape;6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0A0A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0" name="Google Shape;70;p1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2" name="Google Shape;7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0A0A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4" name="Google Shape;74;p1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6" name="Google Shape;7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0A0A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8" name="Google Shape;78;p2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0" name="Google Shape;80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0A0A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2" name="Google Shape;82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Relationship Id="rId6" Type="http://schemas.openxmlformats.org/officeDocument/2006/relationships/image" Target="../media/image21.png"/><Relationship Id="rId7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29.png"/><Relationship Id="rId5" Type="http://schemas.openxmlformats.org/officeDocument/2006/relationships/image" Target="../media/image20.png"/><Relationship Id="rId6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20.png"/><Relationship Id="rId6" Type="http://schemas.openxmlformats.org/officeDocument/2006/relationships/image" Target="../media/image10.png"/><Relationship Id="rId7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23.png"/><Relationship Id="rId5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/>
          <p:nvPr/>
        </p:nvSpPr>
        <p:spPr>
          <a:xfrm>
            <a:off x="3902951" y="1721733"/>
            <a:ext cx="5161500" cy="19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2800"/>
              <a:buFont typeface="Dela Gothic One"/>
              <a:buNone/>
            </a:pPr>
            <a:r>
              <a:rPr lang="uk" sz="280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Пошук вигідних товарів.</a:t>
            </a:r>
            <a:endParaRPr sz="2800">
              <a:solidFill>
                <a:srgbClr val="FAEBEB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2800"/>
              <a:buFont typeface="Dela Gothic One"/>
              <a:buNone/>
            </a:pPr>
            <a:r>
              <a:rPr lang="uk" sz="280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React + Node.js</a:t>
            </a:r>
            <a:endParaRPr sz="2800">
              <a:solidFill>
                <a:srgbClr val="FAEBEB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pic>
        <p:nvPicPr>
          <p:cNvPr id="90" name="Google Shape;9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2780" y="4787702"/>
            <a:ext cx="1911220" cy="33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3" title="20250623_1137_Пошук Вигідних Пропозицій_simple_compose_01jydyvfk1fxzagtewqvatm4kb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3225900" cy="48387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4918" y="4228404"/>
            <a:ext cx="1929082" cy="85141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2"/>
          <p:cNvSpPr/>
          <p:nvPr/>
        </p:nvSpPr>
        <p:spPr>
          <a:xfrm>
            <a:off x="144525" y="1484546"/>
            <a:ext cx="8720100" cy="3511200"/>
          </a:xfrm>
          <a:prstGeom prst="roundRect">
            <a:avLst>
              <a:gd fmla="val 6973" name="adj"/>
            </a:avLst>
          </a:prstGeom>
          <a:solidFill>
            <a:srgbClr val="434343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8575" lIns="57150" spcFirstLastPara="1" rIns="57150" wrap="square" tIns="2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32"/>
          <p:cNvSpPr/>
          <p:nvPr/>
        </p:nvSpPr>
        <p:spPr>
          <a:xfrm>
            <a:off x="229914" y="186188"/>
            <a:ext cx="8579069" cy="615834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8575" lIns="57150" spcFirstLastPara="1" rIns="57150" wrap="square" tIns="2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32"/>
          <p:cNvSpPr txBox="1"/>
          <p:nvPr/>
        </p:nvSpPr>
        <p:spPr>
          <a:xfrm>
            <a:off x="335017" y="1484586"/>
            <a:ext cx="3146400" cy="3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spAutoFit/>
          </a:bodyPr>
          <a:lstStyle/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.SearchForm .button {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background-color: #ee9b00aa;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border: none;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height: 40px;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border-radius: 20px;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font-weight: bold;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font-size: 20px;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color: #2c2c2c;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margin-top: 10px;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.SearchForm .button:hover {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background-color: #ee9b00;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.SearchForm .button:active {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background-color: #ee9b00aa;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5" name="Google Shape;215;p32"/>
          <p:cNvSpPr txBox="1"/>
          <p:nvPr/>
        </p:nvSpPr>
        <p:spPr>
          <a:xfrm>
            <a:off x="4184431" y="1690880"/>
            <a:ext cx="45720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Наведені класи відповідальні за кнопку пошуку.</a:t>
            </a:r>
            <a:br>
              <a:rPr lang="uk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uk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Вона має жовтий колір фону та темно синій текст а також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 наведенні змінює фон на більш яскравий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" name="Google Shape;216;p32"/>
          <p:cNvSpPr/>
          <p:nvPr/>
        </p:nvSpPr>
        <p:spPr>
          <a:xfrm>
            <a:off x="335018" y="186188"/>
            <a:ext cx="8720070" cy="445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2800"/>
              <a:buFont typeface="Dela Gothic One"/>
              <a:buNone/>
            </a:pPr>
            <a:r>
              <a:rPr lang="uk" sz="280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Клієнтська частина: App.css 3 частина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4918" y="4228404"/>
            <a:ext cx="1929082" cy="85141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3"/>
          <p:cNvSpPr/>
          <p:nvPr/>
        </p:nvSpPr>
        <p:spPr>
          <a:xfrm>
            <a:off x="197075" y="3685202"/>
            <a:ext cx="8651400" cy="1394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8575" lIns="57150" spcFirstLastPara="1" rIns="57150" wrap="square" tIns="2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33"/>
          <p:cNvSpPr/>
          <p:nvPr/>
        </p:nvSpPr>
        <p:spPr>
          <a:xfrm>
            <a:off x="197069" y="899948"/>
            <a:ext cx="8651327" cy="2410811"/>
          </a:xfrm>
          <a:prstGeom prst="roundRect">
            <a:avLst>
              <a:gd fmla="val 16667" name="adj"/>
            </a:avLst>
          </a:prstGeom>
          <a:solidFill>
            <a:srgbClr val="1E4E79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8575" lIns="57150" spcFirstLastPara="1" rIns="57150" wrap="square" tIns="2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33"/>
          <p:cNvSpPr/>
          <p:nvPr/>
        </p:nvSpPr>
        <p:spPr>
          <a:xfrm>
            <a:off x="131379" y="65689"/>
            <a:ext cx="8953500" cy="53865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8575" lIns="57150" spcFirstLastPara="1" rIns="57150" wrap="square" tIns="2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3"/>
          <p:cNvSpPr txBox="1"/>
          <p:nvPr/>
        </p:nvSpPr>
        <p:spPr>
          <a:xfrm>
            <a:off x="453250" y="1092249"/>
            <a:ext cx="2857500" cy="27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spAutoFit/>
          </a:bodyPr>
          <a:lstStyle/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.Footter {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position: relative;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justify-self: center;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align-self: end;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color: #7c7c7c;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padding: 20px;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.Footter .link:visited {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color: #7c7c7c;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</a:pPr>
            <a:r>
              <a:t/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6" name="Google Shape;226;p33"/>
          <p:cNvSpPr txBox="1"/>
          <p:nvPr/>
        </p:nvSpPr>
        <p:spPr>
          <a:xfrm>
            <a:off x="4118741" y="1612052"/>
            <a:ext cx="45720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Класи відповідальні за стилі футера (нижньої частини)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 також зміна кольору посилання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7" name="Google Shape;227;p33"/>
          <p:cNvSpPr txBox="1"/>
          <p:nvPr/>
        </p:nvSpPr>
        <p:spPr>
          <a:xfrm>
            <a:off x="617483" y="3840218"/>
            <a:ext cx="23319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spAutoFit/>
          </a:bodyPr>
          <a:lstStyle/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.gif {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position: fixed;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justify-self: center;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align-self: center;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height: 50px;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</a:pPr>
            <a:r>
              <a:t/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8" name="Google Shape;228;p33"/>
          <p:cNvSpPr txBox="1"/>
          <p:nvPr/>
        </p:nvSpPr>
        <p:spPr>
          <a:xfrm>
            <a:off x="4276396" y="3933211"/>
            <a:ext cx="4572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Клас відповідає за gif-елемент який обертається повідомляючи про </a:t>
            </a:r>
            <a:endParaRPr sz="1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завантаження</a:t>
            </a:r>
            <a:endParaRPr sz="1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9" name="Google Shape;229;p33"/>
          <p:cNvSpPr/>
          <p:nvPr/>
        </p:nvSpPr>
        <p:spPr>
          <a:xfrm>
            <a:off x="269289" y="65689"/>
            <a:ext cx="8720070" cy="445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2800"/>
              <a:buFont typeface="Dela Gothic One"/>
              <a:buNone/>
            </a:pPr>
            <a:r>
              <a:rPr lang="uk" sz="280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Клієнтська частина: App.css 4 частина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4918" y="4228404"/>
            <a:ext cx="1929082" cy="85141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4"/>
          <p:cNvSpPr/>
          <p:nvPr/>
        </p:nvSpPr>
        <p:spPr>
          <a:xfrm>
            <a:off x="197075" y="899951"/>
            <a:ext cx="8651400" cy="4179900"/>
          </a:xfrm>
          <a:prstGeom prst="roundRect">
            <a:avLst>
              <a:gd fmla="val 4600" name="adj"/>
            </a:avLst>
          </a:prstGeom>
          <a:solidFill>
            <a:srgbClr val="1E4E79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8575" lIns="57150" spcFirstLastPara="1" rIns="57150" wrap="square" tIns="2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4"/>
          <p:cNvSpPr/>
          <p:nvPr/>
        </p:nvSpPr>
        <p:spPr>
          <a:xfrm>
            <a:off x="131379" y="65689"/>
            <a:ext cx="8953500" cy="538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8575" lIns="57150" spcFirstLastPara="1" rIns="57150" wrap="square" tIns="2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4"/>
          <p:cNvSpPr txBox="1"/>
          <p:nvPr/>
        </p:nvSpPr>
        <p:spPr>
          <a:xfrm>
            <a:off x="384950" y="948800"/>
            <a:ext cx="2791200" cy="39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spAutoFit/>
          </a:bodyPr>
          <a:lstStyle/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.Msg {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position: fixed;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margin: 20px;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justify-self: end;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min-width: 300px;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max-width: 90vw;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border-radius: 12px;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box-shadow: 0 8px 16px rgba(0,0,0,0.2);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overflow: hidden;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color: #fff;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.msg-header {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display: flex;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justify-content: space-between;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align-items: center;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padding: 10px 16px;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font-weight: bold;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font-size: 16px;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background-color: rgba(0, 0, 0, 0.1);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</a:pPr>
            <a:r>
              <a:t/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8" name="Google Shape;238;p34"/>
          <p:cNvSpPr/>
          <p:nvPr/>
        </p:nvSpPr>
        <p:spPr>
          <a:xfrm>
            <a:off x="269289" y="65689"/>
            <a:ext cx="87201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2800"/>
              <a:buFont typeface="Dela Gothic One"/>
              <a:buNone/>
            </a:pPr>
            <a:r>
              <a:rPr lang="uk" sz="280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Клієнтська частина: App.css 5 частина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34"/>
          <p:cNvSpPr txBox="1"/>
          <p:nvPr/>
        </p:nvSpPr>
        <p:spPr>
          <a:xfrm>
            <a:off x="3306025" y="825500"/>
            <a:ext cx="4310100" cy="41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.msg-close {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background: none;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border: none;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color: inherit;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font-size: 20px;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cursor: pointer;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.msg-body {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padding: 12px 16px;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font-size: 14px;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background-color: inherit;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.Msg.error { background-color: #8b2c2c; }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.Msg.warning { background-color: #a86d2d; }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.Msg.done { background-color: #4f7942; }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.Msg.error .msg-title::before { content: 'Помилка'; }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.Msg.warning .msg-title::before { content: 'Попередження'; }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.Msg.done .msg-title::before { content: 'Успіх'; }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</a:pPr>
            <a:r>
              <a:t/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0" name="Google Shape;240;p34"/>
          <p:cNvSpPr txBox="1"/>
          <p:nvPr/>
        </p:nvSpPr>
        <p:spPr>
          <a:xfrm>
            <a:off x="6115775" y="1106550"/>
            <a:ext cx="2654700" cy="19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Класи які відповідальні за повідомлення. (Помилка, </a:t>
            </a: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попередження, усіх)</a:t>
            </a: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uk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</a:br>
            <a:r>
              <a:rPr lang="uk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Повідомлення вирівняне зверху зправа та має можливість закриття (якщо користувач захоче.</a:t>
            </a: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4918" y="4228404"/>
            <a:ext cx="1929082" cy="85141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5"/>
          <p:cNvSpPr/>
          <p:nvPr/>
        </p:nvSpPr>
        <p:spPr>
          <a:xfrm>
            <a:off x="197075" y="899951"/>
            <a:ext cx="8651400" cy="4179900"/>
          </a:xfrm>
          <a:prstGeom prst="roundRect">
            <a:avLst>
              <a:gd fmla="val 4600" name="adj"/>
            </a:avLst>
          </a:prstGeom>
          <a:solidFill>
            <a:srgbClr val="1E4E79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8575" lIns="57150" spcFirstLastPara="1" rIns="57150" wrap="square" tIns="2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5"/>
          <p:cNvSpPr/>
          <p:nvPr/>
        </p:nvSpPr>
        <p:spPr>
          <a:xfrm>
            <a:off x="131379" y="65689"/>
            <a:ext cx="8953500" cy="538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8575" lIns="57150" spcFirstLastPara="1" rIns="57150" wrap="square" tIns="2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5"/>
          <p:cNvSpPr txBox="1"/>
          <p:nvPr/>
        </p:nvSpPr>
        <p:spPr>
          <a:xfrm>
            <a:off x="384950" y="948800"/>
            <a:ext cx="2791200" cy="41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spAutoFit/>
          </a:bodyPr>
          <a:lstStyle/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.Result {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position: fixed;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justify-self: center;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display: flex;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flex-wrap: wrap;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justify-content: center;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align-self: end;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bottom: 10%;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font-weight: bold;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color: #000000;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gap: 16px;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.Result-block {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background-color: #3C3C96; 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border-radius: 16px;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box-shadow: 4px 4px 8px #1c1c1c;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padding: 12px 16px;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min-width: 150px;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text-align: center;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transition: transform 0.2s;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</a:pPr>
            <a:r>
              <a:t/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9" name="Google Shape;249;p35"/>
          <p:cNvSpPr/>
          <p:nvPr/>
        </p:nvSpPr>
        <p:spPr>
          <a:xfrm>
            <a:off x="269289" y="65689"/>
            <a:ext cx="87201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2800"/>
              <a:buFont typeface="Dela Gothic One"/>
              <a:buNone/>
            </a:pPr>
            <a:r>
              <a:rPr lang="uk" sz="280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Клієнтська частина: App.css 6 частина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35"/>
          <p:cNvSpPr txBox="1"/>
          <p:nvPr/>
        </p:nvSpPr>
        <p:spPr>
          <a:xfrm>
            <a:off x="3284075" y="704750"/>
            <a:ext cx="4310100" cy="4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.Result-block:hover {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transform: scale(1.05);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.block-top {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color: #ffffff;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font-size: 14px;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margin-bottom: 8px;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.block-main {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background-color: #EE9B00; 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color: #000;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font-size: 18px;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font-weight: bold;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padding: 4px;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border-radius: 8px;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.Result a {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text-decoration: none;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color: inherit;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1" name="Google Shape;251;p35"/>
          <p:cNvSpPr txBox="1"/>
          <p:nvPr/>
        </p:nvSpPr>
        <p:spPr>
          <a:xfrm>
            <a:off x="6115775" y="1106550"/>
            <a:ext cx="2654700" cy="19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Класи, які відповідальні за</a:t>
            </a: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відображення блоків результатів та головного блоку з результатами. </a:t>
            </a:r>
            <a:br>
              <a:rPr lang="uk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</a:br>
            <a:r>
              <a:rPr lang="uk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Кожен блок є клікабельним, що надає можливість переходити за посиланнями на товар.</a:t>
            </a: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7" name="Google Shape;25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6"/>
          <p:cNvSpPr/>
          <p:nvPr/>
        </p:nvSpPr>
        <p:spPr>
          <a:xfrm>
            <a:off x="473943" y="376163"/>
            <a:ext cx="4767114" cy="890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2800"/>
              <a:buFont typeface="Dela Gothic One"/>
              <a:buNone/>
            </a:pPr>
            <a:r>
              <a:rPr lang="uk" sz="280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Серверна частина: Express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36"/>
          <p:cNvSpPr/>
          <p:nvPr/>
        </p:nvSpPr>
        <p:spPr>
          <a:xfrm>
            <a:off x="626269" y="1470124"/>
            <a:ext cx="19050" cy="3297213"/>
          </a:xfrm>
          <a:prstGeom prst="roundRect">
            <a:avLst>
              <a:gd fmla="val 298550" name="adj"/>
            </a:avLst>
          </a:prstGeom>
          <a:solidFill>
            <a:srgbClr val="8D2424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6"/>
          <p:cNvSpPr/>
          <p:nvPr/>
        </p:nvSpPr>
        <p:spPr>
          <a:xfrm>
            <a:off x="759544" y="1612925"/>
            <a:ext cx="406226" cy="19050"/>
          </a:xfrm>
          <a:prstGeom prst="roundRect">
            <a:avLst>
              <a:gd fmla="val 298550" name="adj"/>
            </a:avLst>
          </a:prstGeom>
          <a:solidFill>
            <a:srgbClr val="8D2424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6"/>
          <p:cNvSpPr/>
          <p:nvPr/>
        </p:nvSpPr>
        <p:spPr>
          <a:xfrm>
            <a:off x="473943" y="1470124"/>
            <a:ext cx="304651" cy="304651"/>
          </a:xfrm>
          <a:prstGeom prst="roundRect">
            <a:avLst>
              <a:gd fmla="val 18669" name="adj"/>
            </a:avLst>
          </a:prstGeom>
          <a:solidFill>
            <a:srgbClr val="740B0B"/>
          </a:solidFill>
          <a:ln cap="flat" cmpd="sng" w="9525">
            <a:solidFill>
              <a:srgbClr val="8D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62" name="Google Shape;262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373" y="1488839"/>
            <a:ext cx="213792" cy="26722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6"/>
          <p:cNvSpPr/>
          <p:nvPr/>
        </p:nvSpPr>
        <p:spPr>
          <a:xfrm>
            <a:off x="1303288" y="1516633"/>
            <a:ext cx="2503736" cy="222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400"/>
              <a:buFont typeface="Dela Gothic One"/>
              <a:buNone/>
            </a:pPr>
            <a:r>
              <a:rPr lang="uk" sz="140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Налаштування сервера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6"/>
          <p:cNvSpPr/>
          <p:nvPr/>
        </p:nvSpPr>
        <p:spPr>
          <a:xfrm>
            <a:off x="1303288" y="1820466"/>
            <a:ext cx="3937769" cy="216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100"/>
              <a:buFont typeface="DM Sans"/>
              <a:buNone/>
            </a:pPr>
            <a:r>
              <a:rPr lang="uk" sz="110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Express, CORS, dotenv для обробки запитів.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36"/>
          <p:cNvSpPr/>
          <p:nvPr/>
        </p:nvSpPr>
        <p:spPr>
          <a:xfrm>
            <a:off x="759544" y="2450753"/>
            <a:ext cx="406226" cy="19050"/>
          </a:xfrm>
          <a:prstGeom prst="roundRect">
            <a:avLst>
              <a:gd fmla="val 298550" name="adj"/>
            </a:avLst>
          </a:prstGeom>
          <a:solidFill>
            <a:srgbClr val="8D2424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6"/>
          <p:cNvSpPr/>
          <p:nvPr/>
        </p:nvSpPr>
        <p:spPr>
          <a:xfrm>
            <a:off x="473943" y="2307952"/>
            <a:ext cx="304651" cy="304651"/>
          </a:xfrm>
          <a:prstGeom prst="roundRect">
            <a:avLst>
              <a:gd fmla="val 18669" name="adj"/>
            </a:avLst>
          </a:prstGeom>
          <a:solidFill>
            <a:srgbClr val="740B0B"/>
          </a:solidFill>
          <a:ln cap="flat" cmpd="sng" w="9525">
            <a:solidFill>
              <a:srgbClr val="8D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67" name="Google Shape;267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9373" y="2326667"/>
            <a:ext cx="213792" cy="26722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6"/>
          <p:cNvSpPr/>
          <p:nvPr/>
        </p:nvSpPr>
        <p:spPr>
          <a:xfrm>
            <a:off x="1303288" y="2354461"/>
            <a:ext cx="1781696" cy="222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400"/>
              <a:buFont typeface="Dela Gothic One"/>
              <a:buNone/>
            </a:pPr>
            <a:r>
              <a:rPr lang="uk" sz="140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Маршрутизація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36"/>
          <p:cNvSpPr/>
          <p:nvPr/>
        </p:nvSpPr>
        <p:spPr>
          <a:xfrm>
            <a:off x="1303288" y="2658294"/>
            <a:ext cx="3937769" cy="433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100"/>
              <a:buFont typeface="DM Sans"/>
              <a:buNone/>
            </a:pPr>
            <a:r>
              <a:rPr lang="uk" sz="110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GET-маршрут для отримання товарів із зовнішнього API SerpAPI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6"/>
          <p:cNvSpPr/>
          <p:nvPr/>
        </p:nvSpPr>
        <p:spPr>
          <a:xfrm>
            <a:off x="759544" y="3505274"/>
            <a:ext cx="406226" cy="19050"/>
          </a:xfrm>
          <a:prstGeom prst="roundRect">
            <a:avLst>
              <a:gd fmla="val 298550" name="adj"/>
            </a:avLst>
          </a:prstGeom>
          <a:solidFill>
            <a:srgbClr val="8D2424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6"/>
          <p:cNvSpPr/>
          <p:nvPr/>
        </p:nvSpPr>
        <p:spPr>
          <a:xfrm>
            <a:off x="473943" y="3362474"/>
            <a:ext cx="304651" cy="304651"/>
          </a:xfrm>
          <a:prstGeom prst="roundRect">
            <a:avLst>
              <a:gd fmla="val 18669" name="adj"/>
            </a:avLst>
          </a:prstGeom>
          <a:solidFill>
            <a:srgbClr val="740B0B"/>
          </a:solidFill>
          <a:ln cap="flat" cmpd="sng" w="9525">
            <a:solidFill>
              <a:srgbClr val="8D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72" name="Google Shape;272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373" y="3381189"/>
            <a:ext cx="213792" cy="26722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6"/>
          <p:cNvSpPr/>
          <p:nvPr/>
        </p:nvSpPr>
        <p:spPr>
          <a:xfrm>
            <a:off x="1303288" y="3408982"/>
            <a:ext cx="1781696" cy="222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400"/>
              <a:buFont typeface="Dela Gothic One"/>
              <a:buNone/>
            </a:pPr>
            <a:r>
              <a:rPr lang="uk" sz="140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Обробка даних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6"/>
          <p:cNvSpPr/>
          <p:nvPr/>
        </p:nvSpPr>
        <p:spPr>
          <a:xfrm>
            <a:off x="1303288" y="3712815"/>
            <a:ext cx="3937769" cy="216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100"/>
              <a:buFont typeface="DM Sans"/>
              <a:buNone/>
            </a:pPr>
            <a:r>
              <a:rPr lang="uk" sz="110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Парсинг JSON-відповіді, зменшення кількості товарів до 10, вилучення посилань, ціни та марки магазину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36"/>
          <p:cNvSpPr/>
          <p:nvPr/>
        </p:nvSpPr>
        <p:spPr>
          <a:xfrm>
            <a:off x="759544" y="4343103"/>
            <a:ext cx="406226" cy="19050"/>
          </a:xfrm>
          <a:prstGeom prst="roundRect">
            <a:avLst>
              <a:gd fmla="val 298550" name="adj"/>
            </a:avLst>
          </a:prstGeom>
          <a:solidFill>
            <a:srgbClr val="8D2424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6"/>
          <p:cNvSpPr/>
          <p:nvPr/>
        </p:nvSpPr>
        <p:spPr>
          <a:xfrm>
            <a:off x="473943" y="4200302"/>
            <a:ext cx="304651" cy="304651"/>
          </a:xfrm>
          <a:prstGeom prst="roundRect">
            <a:avLst>
              <a:gd fmla="val 18669" name="adj"/>
            </a:avLst>
          </a:prstGeom>
          <a:solidFill>
            <a:srgbClr val="740B0B"/>
          </a:solidFill>
          <a:ln cap="flat" cmpd="sng" w="9525">
            <a:solidFill>
              <a:srgbClr val="8D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77" name="Google Shape;277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9373" y="4219017"/>
            <a:ext cx="213792" cy="267221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6"/>
          <p:cNvSpPr/>
          <p:nvPr/>
        </p:nvSpPr>
        <p:spPr>
          <a:xfrm>
            <a:off x="1303288" y="4246811"/>
            <a:ext cx="1925464" cy="222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400"/>
              <a:buFont typeface="Dela Gothic One"/>
              <a:buNone/>
            </a:pPr>
            <a:r>
              <a:rPr lang="uk" sz="140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Обробка помилок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36"/>
          <p:cNvSpPr/>
          <p:nvPr/>
        </p:nvSpPr>
        <p:spPr>
          <a:xfrm>
            <a:off x="1303288" y="4550643"/>
            <a:ext cx="3937769" cy="216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100"/>
              <a:buFont typeface="DM Sans"/>
              <a:buNone/>
            </a:pPr>
            <a:r>
              <a:rPr lang="uk" sz="110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П</a:t>
            </a:r>
            <a:r>
              <a:rPr lang="uk" sz="110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овернення HTTP 500 у разі збою.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4918" y="4228404"/>
            <a:ext cx="1929082" cy="851416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7"/>
          <p:cNvSpPr/>
          <p:nvPr/>
        </p:nvSpPr>
        <p:spPr>
          <a:xfrm>
            <a:off x="1267811" y="65689"/>
            <a:ext cx="6654362" cy="445443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8575" lIns="57150" spcFirstLastPara="1" rIns="57150" wrap="square" tIns="2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37"/>
          <p:cNvSpPr txBox="1"/>
          <p:nvPr/>
        </p:nvSpPr>
        <p:spPr>
          <a:xfrm>
            <a:off x="269297" y="596125"/>
            <a:ext cx="7421700" cy="41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spAutoFit/>
          </a:bodyPr>
          <a:lstStyle/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import cors from 'cors';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import express from 'express';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import fetch from 'node-fetch';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import dotenv from 'dotenv';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dotenv.config();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const app = express();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const PORT = 4000;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app.use(cors());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app.use(express.json());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app.get('/api/search', async (req, res) =&gt; {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const { q } = req.query;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const key = process.env.SERPAPI_KEY;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if (!q) return res.status(400).json({ error: 'Missing query' });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const url = `https://serpapi.com/search.json?engine=google_shopping&amp;q=${encodeURIComponent(q)}&amp;api_key=${key}&amp;google_domain=google.com`;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None/>
            </a:pPr>
            <a:r>
              <a:t/>
            </a:r>
            <a:endParaRPr sz="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7" name="Google Shape;287;p37"/>
          <p:cNvSpPr/>
          <p:nvPr/>
        </p:nvSpPr>
        <p:spPr>
          <a:xfrm>
            <a:off x="269289" y="65689"/>
            <a:ext cx="8720070" cy="445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2800"/>
              <a:buFont typeface="Dela Gothic One"/>
              <a:buNone/>
            </a:pPr>
            <a:r>
              <a:rPr lang="uk" sz="280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Серверна частина: index.js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7"/>
          <p:cNvSpPr/>
          <p:nvPr/>
        </p:nvSpPr>
        <p:spPr>
          <a:xfrm>
            <a:off x="1180825" y="4458250"/>
            <a:ext cx="1929000" cy="685200"/>
          </a:xfrm>
          <a:prstGeom prst="down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lt1"/>
                </a:solidFill>
              </a:rPr>
              <a:t>Продовження на наступному слайді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4918" y="4228404"/>
            <a:ext cx="1929082" cy="851416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8"/>
          <p:cNvSpPr txBox="1"/>
          <p:nvPr/>
        </p:nvSpPr>
        <p:spPr>
          <a:xfrm>
            <a:off x="37425" y="132525"/>
            <a:ext cx="7177500" cy="43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try {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const response = await fetch(url);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const data = await response.json();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const results = (data.shopping_results || [])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.filter(i =&gt; typeof i.extracted_price === 'number')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.sort((a, b) =&gt; a.extracted_price - b.extracted_price)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.slice(0, 10)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.map(i =&gt; ({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link: i.product_link,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store: i.source,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price: i.price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}));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res.json(results);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} catch (e) {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res.status(500).json({ error: 'Fetch failed' });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app.listen(PORT, () =&gt; console.log(`Server started on http://localhost:${PORT}`));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5" name="Google Shape;295;p38"/>
          <p:cNvSpPr/>
          <p:nvPr/>
        </p:nvSpPr>
        <p:spPr>
          <a:xfrm>
            <a:off x="5794225" y="921575"/>
            <a:ext cx="3015000" cy="3511800"/>
          </a:xfrm>
          <a:prstGeom prst="verticalScroll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lt1"/>
                </a:solidFill>
              </a:rPr>
              <a:t>Даний код надсилає запит до SerpAPI для отримання товарів, далі відбувається парсинг відповіді і витягування таких атрибутів як:</a:t>
            </a:r>
            <a:br>
              <a:rPr lang="uk">
                <a:solidFill>
                  <a:schemeClr val="lt1"/>
                </a:solidFill>
              </a:rPr>
            </a:br>
            <a:r>
              <a:rPr lang="uk">
                <a:solidFill>
                  <a:schemeClr val="lt1"/>
                </a:solidFill>
              </a:rPr>
              <a:t>посилання</a:t>
            </a:r>
            <a:br>
              <a:rPr lang="uk">
                <a:solidFill>
                  <a:schemeClr val="lt1"/>
                </a:solidFill>
              </a:rPr>
            </a:br>
            <a:r>
              <a:rPr lang="uk">
                <a:solidFill>
                  <a:schemeClr val="lt1"/>
                </a:solidFill>
              </a:rPr>
              <a:t>ціна</a:t>
            </a:r>
            <a:br>
              <a:rPr lang="uk">
                <a:solidFill>
                  <a:schemeClr val="lt1"/>
                </a:solidFill>
              </a:rPr>
            </a:br>
            <a:r>
              <a:rPr lang="uk">
                <a:solidFill>
                  <a:schemeClr val="lt1"/>
                </a:solidFill>
              </a:rPr>
              <a:t>назва магазину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lt1"/>
                </a:solidFill>
              </a:rPr>
              <a:t>та відправка об’єкта (масиву об’єктів) клієнту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9"/>
          <p:cNvSpPr/>
          <p:nvPr/>
        </p:nvSpPr>
        <p:spPr>
          <a:xfrm>
            <a:off x="1047113" y="56789"/>
            <a:ext cx="5700138" cy="526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2300"/>
              <a:buFont typeface="Dela Gothic One"/>
              <a:buNone/>
            </a:pPr>
            <a:r>
              <a:rPr lang="uk" sz="230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Запуск сервера та клієнта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39"/>
          <p:cNvSpPr/>
          <p:nvPr/>
        </p:nvSpPr>
        <p:spPr>
          <a:xfrm>
            <a:off x="156322" y="656453"/>
            <a:ext cx="135359" cy="1060749"/>
          </a:xfrm>
          <a:prstGeom prst="roundRect">
            <a:avLst>
              <a:gd fmla="val 42017" name="adj"/>
            </a:avLst>
          </a:prstGeom>
          <a:solidFill>
            <a:srgbClr val="740B0B"/>
          </a:solidFill>
          <a:ln cap="flat" cmpd="sng" w="9525">
            <a:solidFill>
              <a:srgbClr val="8D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9"/>
          <p:cNvSpPr/>
          <p:nvPr/>
        </p:nvSpPr>
        <p:spPr>
          <a:xfrm>
            <a:off x="540117" y="831219"/>
            <a:ext cx="1781696" cy="222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400"/>
              <a:buFont typeface="Dela Gothic One"/>
              <a:buNone/>
            </a:pPr>
            <a:r>
              <a:rPr lang="uk" sz="140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Запуск сервера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39"/>
          <p:cNvSpPr/>
          <p:nvPr/>
        </p:nvSpPr>
        <p:spPr>
          <a:xfrm>
            <a:off x="439487" y="1254285"/>
            <a:ext cx="3764651" cy="216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300"/>
              <a:buFont typeface="DM Sans"/>
              <a:buNone/>
            </a:pPr>
            <a:r>
              <a:rPr lang="uk" sz="130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Команда </a:t>
            </a:r>
            <a:r>
              <a:rPr b="1" lang="uk" sz="130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node index.js</a:t>
            </a:r>
            <a:r>
              <a:rPr lang="uk" sz="130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у будь-якому shell (але краще bash) активує </a:t>
            </a:r>
            <a:r>
              <a:rPr lang="uk" sz="130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сервер на порті 4000.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39"/>
          <p:cNvSpPr/>
          <p:nvPr/>
        </p:nvSpPr>
        <p:spPr>
          <a:xfrm>
            <a:off x="156322" y="2040459"/>
            <a:ext cx="135359" cy="1164574"/>
          </a:xfrm>
          <a:prstGeom prst="roundRect">
            <a:avLst>
              <a:gd fmla="val 42017" name="adj"/>
            </a:avLst>
          </a:prstGeom>
          <a:solidFill>
            <a:srgbClr val="740B0B"/>
          </a:solidFill>
          <a:ln cap="flat" cmpd="sng" w="9525">
            <a:solidFill>
              <a:srgbClr val="8D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9"/>
          <p:cNvSpPr/>
          <p:nvPr/>
        </p:nvSpPr>
        <p:spPr>
          <a:xfrm>
            <a:off x="711474" y="2298265"/>
            <a:ext cx="1781696" cy="222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400"/>
              <a:buFont typeface="Dela Gothic One"/>
              <a:buNone/>
            </a:pPr>
            <a:r>
              <a:rPr lang="uk" sz="140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Запуск клієнта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39"/>
          <p:cNvSpPr/>
          <p:nvPr/>
        </p:nvSpPr>
        <p:spPr>
          <a:xfrm>
            <a:off x="333067" y="2718544"/>
            <a:ext cx="3908477" cy="216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300"/>
              <a:buFont typeface="DM Sans"/>
              <a:buNone/>
            </a:pPr>
            <a:r>
              <a:rPr lang="uk" sz="130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Команда </a:t>
            </a:r>
            <a:r>
              <a:rPr b="1" lang="uk" sz="130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npm start</a:t>
            </a:r>
            <a:r>
              <a:rPr lang="uk" sz="130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запускає клієнтський додаток.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9"/>
          <p:cNvSpPr/>
          <p:nvPr/>
        </p:nvSpPr>
        <p:spPr>
          <a:xfrm>
            <a:off x="156322" y="3802679"/>
            <a:ext cx="135359" cy="1007939"/>
          </a:xfrm>
          <a:prstGeom prst="roundRect">
            <a:avLst>
              <a:gd fmla="val 42017" name="adj"/>
            </a:avLst>
          </a:prstGeom>
          <a:solidFill>
            <a:srgbClr val="740B0B"/>
          </a:solidFill>
          <a:ln cap="flat" cmpd="sng" w="9525">
            <a:solidFill>
              <a:srgbClr val="8D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9"/>
          <p:cNvSpPr/>
          <p:nvPr/>
        </p:nvSpPr>
        <p:spPr>
          <a:xfrm>
            <a:off x="711475" y="3836743"/>
            <a:ext cx="2018258" cy="222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400"/>
              <a:buFont typeface="Dela Gothic One"/>
              <a:buNone/>
            </a:pPr>
            <a:r>
              <a:rPr lang="uk" sz="140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Доступ до додатку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39"/>
          <p:cNvSpPr/>
          <p:nvPr/>
        </p:nvSpPr>
        <p:spPr>
          <a:xfrm>
            <a:off x="540117" y="4233364"/>
            <a:ext cx="4201789" cy="433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300"/>
              <a:buFont typeface="DM Sans"/>
              <a:buNone/>
            </a:pPr>
            <a:r>
              <a:rPr lang="uk" sz="130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Перехід за наданим посиланням відкриває інтерфейс пошуку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1" name="Google Shape;31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6920" y="4759179"/>
            <a:ext cx="1911220" cy="33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3944" y="736094"/>
            <a:ext cx="4597655" cy="246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9900" y="3591762"/>
            <a:ext cx="2725050" cy="1429775"/>
          </a:xfrm>
          <a:prstGeom prst="rect">
            <a:avLst/>
          </a:prstGeom>
          <a:solidFill>
            <a:srgbClr val="ECECEC"/>
          </a:solidFill>
          <a:ln cap="sq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/>
          <p:nvPr/>
        </p:nvSpPr>
        <p:spPr>
          <a:xfrm>
            <a:off x="1537424" y="149261"/>
            <a:ext cx="6337771" cy="445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2800"/>
              <a:buFont typeface="Dela Gothic One"/>
              <a:buNone/>
            </a:pPr>
            <a:r>
              <a:rPr lang="uk" sz="280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Результати декодування VIN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40"/>
          <p:cNvGrpSpPr/>
          <p:nvPr/>
        </p:nvGrpSpPr>
        <p:grpSpPr>
          <a:xfrm>
            <a:off x="1537460" y="850069"/>
            <a:ext cx="2820089" cy="1017375"/>
            <a:chOff x="2927763" y="5602825"/>
            <a:chExt cx="4226700" cy="1627800"/>
          </a:xfrm>
        </p:grpSpPr>
        <p:sp>
          <p:nvSpPr>
            <p:cNvPr id="321" name="Google Shape;321;p40"/>
            <p:cNvSpPr/>
            <p:nvPr/>
          </p:nvSpPr>
          <p:spPr>
            <a:xfrm>
              <a:off x="2927763" y="5602825"/>
              <a:ext cx="4226700" cy="1627800"/>
            </a:xfrm>
            <a:prstGeom prst="roundRect">
              <a:avLst>
                <a:gd fmla="val 5590" name="adj"/>
              </a:avLst>
            </a:prstGeom>
            <a:solidFill>
              <a:srgbClr val="740B0B"/>
            </a:solidFill>
            <a:ln cap="flat" cmpd="sng" w="9525">
              <a:solidFill>
                <a:srgbClr val="8D24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40"/>
            <p:cNvSpPr/>
            <p:nvPr/>
          </p:nvSpPr>
          <p:spPr>
            <a:xfrm>
              <a:off x="3147612" y="5651209"/>
              <a:ext cx="3643800" cy="35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7272"/>
                </a:lnSpc>
                <a:spcBef>
                  <a:spcPts val="0"/>
                </a:spcBef>
                <a:spcAft>
                  <a:spcPts val="0"/>
                </a:spcAft>
                <a:buClr>
                  <a:srgbClr val="FFE5E5"/>
                </a:buClr>
                <a:buSzPts val="1400"/>
                <a:buFont typeface="Dela Gothic One"/>
                <a:buNone/>
              </a:pPr>
              <a:r>
                <a:rPr lang="uk" sz="1400">
                  <a:solidFill>
                    <a:srgbClr val="FFE5E5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Успішне декодування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40"/>
            <p:cNvSpPr/>
            <p:nvPr/>
          </p:nvSpPr>
          <p:spPr>
            <a:xfrm>
              <a:off x="3151958" y="6215376"/>
              <a:ext cx="3778500" cy="69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882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" sz="1100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Приклад: “макбук м3” дає підбірку магазинів</a:t>
              </a:r>
              <a:endParaRPr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4" name="Google Shape;324;p40"/>
          <p:cNvGrpSpPr/>
          <p:nvPr/>
        </p:nvGrpSpPr>
        <p:grpSpPr>
          <a:xfrm>
            <a:off x="6044353" y="780299"/>
            <a:ext cx="3005705" cy="1017464"/>
            <a:chOff x="9716214" y="5173742"/>
            <a:chExt cx="4226957" cy="1627942"/>
          </a:xfrm>
        </p:grpSpPr>
        <p:sp>
          <p:nvSpPr>
            <p:cNvPr id="325" name="Google Shape;325;p40"/>
            <p:cNvSpPr/>
            <p:nvPr/>
          </p:nvSpPr>
          <p:spPr>
            <a:xfrm>
              <a:off x="9716214" y="5173742"/>
              <a:ext cx="4226957" cy="1627942"/>
            </a:xfrm>
            <a:prstGeom prst="roundRect">
              <a:avLst>
                <a:gd fmla="val 5590" name="adj"/>
              </a:avLst>
            </a:prstGeom>
            <a:solidFill>
              <a:srgbClr val="740B0B"/>
            </a:solidFill>
            <a:ln cap="flat" cmpd="sng" w="9525">
              <a:solidFill>
                <a:srgbClr val="8D24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40"/>
            <p:cNvSpPr/>
            <p:nvPr/>
          </p:nvSpPr>
          <p:spPr>
            <a:xfrm>
              <a:off x="10241757" y="5397937"/>
              <a:ext cx="3033712" cy="3562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7272"/>
                </a:lnSpc>
                <a:spcBef>
                  <a:spcPts val="0"/>
                </a:spcBef>
                <a:spcAft>
                  <a:spcPts val="0"/>
                </a:spcAft>
                <a:buClr>
                  <a:srgbClr val="FFE5E5"/>
                </a:buClr>
                <a:buSzPts val="1400"/>
                <a:buFont typeface="Dela Gothic One"/>
                <a:buNone/>
              </a:pPr>
              <a:r>
                <a:rPr lang="uk" sz="1400">
                  <a:solidFill>
                    <a:srgbClr val="FFE5E5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Некоректний ввід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40"/>
            <p:cNvSpPr/>
            <p:nvPr/>
          </p:nvSpPr>
          <p:spPr>
            <a:xfrm>
              <a:off x="10073612" y="5931218"/>
              <a:ext cx="3778568" cy="693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882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E5E5"/>
                </a:buClr>
                <a:buSzPts val="1100"/>
                <a:buFont typeface="DM Sans"/>
                <a:buNone/>
              </a:pPr>
              <a:r>
                <a:rPr lang="uk" sz="1100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Пусте поле викликає помилку</a:t>
              </a:r>
              <a:endParaRPr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28" name="Google Shape;32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2780" y="4804124"/>
            <a:ext cx="1911220" cy="33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8700" y="1983382"/>
            <a:ext cx="3231628" cy="1867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961957"/>
            <a:ext cx="5431700" cy="1976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1"/>
          <p:cNvSpPr/>
          <p:nvPr/>
        </p:nvSpPr>
        <p:spPr>
          <a:xfrm>
            <a:off x="1445548" y="928696"/>
            <a:ext cx="5700138" cy="526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2800"/>
              <a:buFont typeface="Dela Gothic One"/>
              <a:buNone/>
            </a:pPr>
            <a:r>
              <a:rPr lang="uk" sz="280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Повний Flow застосунку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41"/>
          <p:cNvSpPr/>
          <p:nvPr/>
        </p:nvSpPr>
        <p:spPr>
          <a:xfrm>
            <a:off x="324736" y="1702223"/>
            <a:ext cx="4496396" cy="222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400"/>
              <a:buFont typeface="Dela Gothic One"/>
              <a:buNone/>
            </a:pPr>
            <a:r>
              <a:rPr lang="uk" sz="140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Крок 1. Користувач відкриває застосунок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8" name="Google Shape;33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6920" y="4759179"/>
            <a:ext cx="1911220" cy="339376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1"/>
          <p:cNvSpPr/>
          <p:nvPr/>
        </p:nvSpPr>
        <p:spPr>
          <a:xfrm>
            <a:off x="324739" y="2036357"/>
            <a:ext cx="4496396" cy="222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400"/>
              <a:buFont typeface="Dela Gothic One"/>
              <a:buNone/>
            </a:pPr>
            <a:r>
              <a:rPr lang="uk" sz="140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Крок 2. Вводить </a:t>
            </a:r>
            <a:r>
              <a:rPr lang="uk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назву товару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41"/>
          <p:cNvSpPr/>
          <p:nvPr/>
        </p:nvSpPr>
        <p:spPr>
          <a:xfrm>
            <a:off x="324736" y="2376818"/>
            <a:ext cx="4496396" cy="222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400"/>
              <a:buFont typeface="Dela Gothic One"/>
              <a:buNone/>
            </a:pPr>
            <a:r>
              <a:rPr lang="uk" sz="140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Крок 3. Натискає кнопку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41"/>
          <p:cNvSpPr/>
          <p:nvPr/>
        </p:nvSpPr>
        <p:spPr>
          <a:xfrm>
            <a:off x="324739" y="2696401"/>
            <a:ext cx="4496396" cy="222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400"/>
              <a:buFont typeface="Dela Gothic One"/>
              <a:buNone/>
            </a:pPr>
            <a:r>
              <a:rPr lang="uk" sz="140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Крок 4. Перевірка на фронтенді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41"/>
          <p:cNvSpPr/>
          <p:nvPr/>
        </p:nvSpPr>
        <p:spPr>
          <a:xfrm>
            <a:off x="324737" y="2987338"/>
            <a:ext cx="4496396" cy="222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400"/>
              <a:buFont typeface="Dela Gothic One"/>
              <a:buNone/>
            </a:pPr>
            <a:r>
              <a:rPr lang="uk" sz="140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Крок 5. Fetch з React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41"/>
          <p:cNvSpPr/>
          <p:nvPr/>
        </p:nvSpPr>
        <p:spPr>
          <a:xfrm>
            <a:off x="324738" y="3293384"/>
            <a:ext cx="4496396" cy="222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400"/>
              <a:buFont typeface="Dela Gothic One"/>
              <a:buNone/>
            </a:pPr>
            <a:r>
              <a:rPr lang="uk" sz="140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Крок 6. </a:t>
            </a:r>
            <a:r>
              <a:rPr lang="uk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Запит API </a:t>
            </a:r>
            <a:r>
              <a:rPr lang="uk" sz="140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на сервері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41"/>
          <p:cNvSpPr/>
          <p:nvPr/>
        </p:nvSpPr>
        <p:spPr>
          <a:xfrm>
            <a:off x="324739" y="3584321"/>
            <a:ext cx="4496396" cy="222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400"/>
              <a:buFont typeface="Dela Gothic One"/>
              <a:buNone/>
            </a:pPr>
            <a:r>
              <a:rPr lang="uk" sz="140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Крок 7. Обробка JSON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41"/>
          <p:cNvSpPr/>
          <p:nvPr/>
        </p:nvSpPr>
        <p:spPr>
          <a:xfrm>
            <a:off x="324739" y="4519279"/>
            <a:ext cx="4496396" cy="222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400"/>
              <a:buFont typeface="Dela Gothic One"/>
              <a:buNone/>
            </a:pPr>
            <a:r>
              <a:rPr lang="uk" sz="140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Крок 10. Вивід на екран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41"/>
          <p:cNvSpPr/>
          <p:nvPr/>
        </p:nvSpPr>
        <p:spPr>
          <a:xfrm>
            <a:off x="324738" y="4190626"/>
            <a:ext cx="4496396" cy="222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400"/>
              <a:buFont typeface="Dela Gothic One"/>
              <a:buNone/>
            </a:pPr>
            <a:r>
              <a:rPr lang="uk" sz="140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Крок 9. Отримання даних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41"/>
          <p:cNvSpPr/>
          <p:nvPr/>
        </p:nvSpPr>
        <p:spPr>
          <a:xfrm>
            <a:off x="324739" y="3894436"/>
            <a:ext cx="4496396" cy="222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400"/>
              <a:buFont typeface="Dela Gothic One"/>
              <a:buNone/>
            </a:pPr>
            <a:r>
              <a:rPr lang="uk" sz="140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Крок 8. Повернення з сервера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8" name="Google Shape;348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28570" y="1839633"/>
            <a:ext cx="2732007" cy="5410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9" name="Google Shape;349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28570" y="2827869"/>
            <a:ext cx="2732038" cy="5415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0" name="Google Shape;350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28571" y="3782719"/>
            <a:ext cx="2732038" cy="541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2780" y="4804124"/>
            <a:ext cx="1911220" cy="3393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4"/>
          <p:cNvSpPr/>
          <p:nvPr/>
        </p:nvSpPr>
        <p:spPr>
          <a:xfrm>
            <a:off x="881122" y="796404"/>
            <a:ext cx="44430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2800"/>
              <a:buFont typeface="Dela Gothic One"/>
              <a:buNone/>
            </a:pPr>
            <a:r>
              <a:rPr lang="uk" sz="280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Постановка задачі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99" name="Google Shape;9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925" y="2425972"/>
            <a:ext cx="2732038" cy="74628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4"/>
          <p:cNvSpPr/>
          <p:nvPr/>
        </p:nvSpPr>
        <p:spPr>
          <a:xfrm>
            <a:off x="725127" y="3373710"/>
            <a:ext cx="1781696" cy="222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400"/>
              <a:buFont typeface="Dela Gothic One"/>
              <a:buNone/>
            </a:pPr>
            <a:r>
              <a:rPr lang="uk" sz="140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Введення </a:t>
            </a:r>
            <a:r>
              <a:rPr lang="uk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назви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4"/>
          <p:cNvSpPr/>
          <p:nvPr/>
        </p:nvSpPr>
        <p:spPr>
          <a:xfrm>
            <a:off x="655285" y="3866714"/>
            <a:ext cx="2461319" cy="433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500"/>
              <a:buFont typeface="DM Sans"/>
              <a:buNone/>
            </a:pPr>
            <a:r>
              <a:rPr lang="uk" sz="150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Користувач вводить </a:t>
            </a:r>
            <a:endParaRPr sz="1500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500"/>
              <a:buFont typeface="DM Sans"/>
              <a:buNone/>
            </a:pPr>
            <a:r>
              <a:rPr lang="uk" sz="150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назву товару</a:t>
            </a:r>
            <a:endParaRPr sz="1500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preencoded.png" id="102" name="Google Shape;102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51964" y="2425971"/>
            <a:ext cx="2732038" cy="74628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4"/>
          <p:cNvSpPr/>
          <p:nvPr/>
        </p:nvSpPr>
        <p:spPr>
          <a:xfrm>
            <a:off x="3387323" y="3373710"/>
            <a:ext cx="2380059" cy="222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400"/>
              <a:buFont typeface="Dela Gothic One"/>
              <a:buNone/>
            </a:pPr>
            <a:r>
              <a:rPr lang="uk" sz="140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Отримання інформації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3387323" y="3882008"/>
            <a:ext cx="2461319" cy="433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500"/>
              <a:buFont typeface="DM Sans"/>
              <a:buNone/>
            </a:pPr>
            <a:r>
              <a:rPr lang="uk" sz="150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Додаток відображає </a:t>
            </a:r>
            <a:endParaRPr sz="1500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500"/>
              <a:buFont typeface="DM Sans"/>
              <a:buNone/>
            </a:pPr>
            <a:r>
              <a:rPr lang="uk" sz="150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результат у вигляді клікабельних блоків</a:t>
            </a:r>
            <a:endParaRPr sz="1500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preencoded.png" id="105" name="Google Shape;105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84002" y="2425971"/>
            <a:ext cx="2732038" cy="74628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4"/>
          <p:cNvSpPr/>
          <p:nvPr/>
        </p:nvSpPr>
        <p:spPr>
          <a:xfrm>
            <a:off x="6231033" y="3373710"/>
            <a:ext cx="1781696" cy="222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400"/>
              <a:buFont typeface="Dela Gothic One"/>
              <a:buNone/>
            </a:pPr>
            <a:r>
              <a:rPr lang="uk" sz="140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Єдине вікно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4"/>
          <p:cNvSpPr/>
          <p:nvPr/>
        </p:nvSpPr>
        <p:spPr>
          <a:xfrm>
            <a:off x="6254721" y="3882008"/>
            <a:ext cx="2461319" cy="433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300"/>
              <a:buFont typeface="DM Sans"/>
              <a:buNone/>
            </a:pPr>
            <a:r>
              <a:rPr lang="uk" sz="130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Усі </a:t>
            </a:r>
            <a:r>
              <a:rPr lang="uk" sz="150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дані</a:t>
            </a:r>
            <a:r>
              <a:rPr lang="uk" sz="130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відображаються в тому ж вікні інтерфейсу.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p24" title="20250623_1416_Вигідний шопінг_simple_compose_01jye7xg14f1nt2apymabj9b41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80225" y="126975"/>
            <a:ext cx="3339600" cy="2063400"/>
          </a:xfrm>
          <a:prstGeom prst="verticalScroll">
            <a:avLst>
              <a:gd fmla="val 125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6" name="Google Shape;35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1"/>
            <a:ext cx="1594069" cy="2391104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2"/>
          <p:cNvSpPr/>
          <p:nvPr/>
        </p:nvSpPr>
        <p:spPr>
          <a:xfrm>
            <a:off x="2483069" y="366121"/>
            <a:ext cx="6068746" cy="890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2800"/>
              <a:buFont typeface="Dela Gothic One"/>
              <a:buNone/>
            </a:pPr>
            <a:r>
              <a:rPr lang="uk" sz="280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Запуск сервера та клієнта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42"/>
          <p:cNvSpPr/>
          <p:nvPr/>
        </p:nvSpPr>
        <p:spPr>
          <a:xfrm>
            <a:off x="2930736" y="1623343"/>
            <a:ext cx="135359" cy="870942"/>
          </a:xfrm>
          <a:prstGeom prst="roundRect">
            <a:avLst>
              <a:gd fmla="val 42017" name="adj"/>
            </a:avLst>
          </a:prstGeom>
          <a:solidFill>
            <a:srgbClr val="740B0B"/>
          </a:solidFill>
          <a:ln cap="flat" cmpd="sng" w="9525">
            <a:solidFill>
              <a:srgbClr val="8D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2"/>
          <p:cNvSpPr/>
          <p:nvPr/>
        </p:nvSpPr>
        <p:spPr>
          <a:xfrm>
            <a:off x="3485889" y="1595481"/>
            <a:ext cx="1781696" cy="222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400"/>
              <a:buFont typeface="Dela Gothic One"/>
              <a:buNone/>
            </a:pPr>
            <a:r>
              <a:rPr lang="uk" sz="140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Запуск сервера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42"/>
          <p:cNvSpPr/>
          <p:nvPr/>
        </p:nvSpPr>
        <p:spPr>
          <a:xfrm>
            <a:off x="3456953" y="2015579"/>
            <a:ext cx="4496396" cy="216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100"/>
              <a:buFont typeface="DM Sans"/>
              <a:buNone/>
            </a:pPr>
            <a:r>
              <a:rPr lang="uk" sz="110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Команда </a:t>
            </a:r>
            <a:r>
              <a:rPr b="1" lang="uk" sz="110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node index.js</a:t>
            </a:r>
            <a:r>
              <a:rPr lang="uk" sz="110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у bash (або іншому shell) активує сервер на порті 4000.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42"/>
          <p:cNvSpPr/>
          <p:nvPr/>
        </p:nvSpPr>
        <p:spPr>
          <a:xfrm>
            <a:off x="2043364" y="2647727"/>
            <a:ext cx="135359" cy="812452"/>
          </a:xfrm>
          <a:prstGeom prst="roundRect">
            <a:avLst>
              <a:gd fmla="val 42017" name="adj"/>
            </a:avLst>
          </a:prstGeom>
          <a:solidFill>
            <a:srgbClr val="740B0B"/>
          </a:solidFill>
          <a:ln cap="flat" cmpd="sng" w="9525">
            <a:solidFill>
              <a:srgbClr val="8D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2"/>
          <p:cNvSpPr/>
          <p:nvPr/>
        </p:nvSpPr>
        <p:spPr>
          <a:xfrm>
            <a:off x="2852738" y="2722305"/>
            <a:ext cx="1781696" cy="222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400"/>
              <a:buFont typeface="Dela Gothic One"/>
              <a:buNone/>
            </a:pPr>
            <a:r>
              <a:rPr lang="uk" sz="140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Запуск клієнта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42"/>
          <p:cNvSpPr/>
          <p:nvPr/>
        </p:nvSpPr>
        <p:spPr>
          <a:xfrm>
            <a:off x="2714789" y="3077432"/>
            <a:ext cx="4293319" cy="216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100"/>
              <a:buFont typeface="DM Sans"/>
              <a:buNone/>
            </a:pPr>
            <a:r>
              <a:rPr lang="uk" sz="110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Команда </a:t>
            </a:r>
            <a:r>
              <a:rPr b="1" lang="uk" sz="110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npm start </a:t>
            </a:r>
            <a:r>
              <a:rPr lang="uk" sz="110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запускає клієнтський додаток.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42"/>
          <p:cNvSpPr/>
          <p:nvPr/>
        </p:nvSpPr>
        <p:spPr>
          <a:xfrm>
            <a:off x="1011549" y="3886674"/>
            <a:ext cx="135359" cy="1007939"/>
          </a:xfrm>
          <a:prstGeom prst="roundRect">
            <a:avLst>
              <a:gd fmla="val 42017" name="adj"/>
            </a:avLst>
          </a:prstGeom>
          <a:solidFill>
            <a:srgbClr val="740B0B"/>
          </a:solidFill>
          <a:ln cap="flat" cmpd="sng" w="9525">
            <a:solidFill>
              <a:srgbClr val="8D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2"/>
          <p:cNvSpPr/>
          <p:nvPr/>
        </p:nvSpPr>
        <p:spPr>
          <a:xfrm>
            <a:off x="1705660" y="3920388"/>
            <a:ext cx="2018258" cy="222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400"/>
              <a:buFont typeface="Dela Gothic One"/>
              <a:buNone/>
            </a:pPr>
            <a:r>
              <a:rPr lang="uk" sz="140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Доступ до додатку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42"/>
          <p:cNvSpPr/>
          <p:nvPr/>
        </p:nvSpPr>
        <p:spPr>
          <a:xfrm>
            <a:off x="1615582" y="4381235"/>
            <a:ext cx="4090169" cy="433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100"/>
              <a:buFont typeface="DM Sans"/>
              <a:buNone/>
            </a:pPr>
            <a:r>
              <a:rPr lang="uk" sz="110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Перехід за наданим посиланням відкриває інтерфейс пошуку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7" name="Google Shape;367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6920" y="4759179"/>
            <a:ext cx="1911220" cy="33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3"/>
          <p:cNvSpPr/>
          <p:nvPr/>
        </p:nvSpPr>
        <p:spPr>
          <a:xfrm>
            <a:off x="473943" y="1129308"/>
            <a:ext cx="4817492" cy="4454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2800"/>
              <a:buFont typeface="Dela Gothic One"/>
              <a:buNone/>
            </a:pPr>
            <a:r>
              <a:rPr lang="uk" sz="280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Інтерфейс застосунку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43"/>
          <p:cNvSpPr/>
          <p:nvPr/>
        </p:nvSpPr>
        <p:spPr>
          <a:xfrm>
            <a:off x="473943" y="3797499"/>
            <a:ext cx="8196114" cy="216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100"/>
              <a:buFont typeface="DM Sans"/>
              <a:buNone/>
            </a:pPr>
            <a:r>
              <a:rPr lang="uk" sz="110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Після запуску, користувач бачить чистий інтерфейс з полем для введення назви товару  та кнопкою "Пошук".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7063" y="4747183"/>
            <a:ext cx="1911220" cy="33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8324" y="1927737"/>
            <a:ext cx="3105426" cy="151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6149" y="1727151"/>
            <a:ext cx="4685451" cy="1899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5"/>
          <p:cNvSpPr/>
          <p:nvPr/>
        </p:nvSpPr>
        <p:spPr>
          <a:xfrm>
            <a:off x="1064172" y="280269"/>
            <a:ext cx="6733190" cy="759095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8575" lIns="57150" spcFirstLastPara="1" rIns="57150" wrap="square" tIns="2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5"/>
          <p:cNvSpPr/>
          <p:nvPr/>
        </p:nvSpPr>
        <p:spPr>
          <a:xfrm>
            <a:off x="4624554" y="2009013"/>
            <a:ext cx="4276396" cy="2318844"/>
          </a:xfrm>
          <a:prstGeom prst="roundRect">
            <a:avLst>
              <a:gd fmla="val 16667" name="adj"/>
            </a:avLst>
          </a:prstGeom>
          <a:solidFill>
            <a:srgbClr val="1F3864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8575" lIns="57150" spcFirstLastPara="1" rIns="57150" wrap="square" tIns="2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5"/>
          <p:cNvSpPr/>
          <p:nvPr/>
        </p:nvSpPr>
        <p:spPr>
          <a:xfrm>
            <a:off x="216775" y="2009013"/>
            <a:ext cx="4302673" cy="2267617"/>
          </a:xfrm>
          <a:prstGeom prst="roundRect">
            <a:avLst>
              <a:gd fmla="val 16667" name="adj"/>
            </a:avLst>
          </a:prstGeom>
          <a:solidFill>
            <a:srgbClr val="222A35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8575" lIns="57150" spcFirstLastPara="1" rIns="57150" wrap="square" tIns="2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5"/>
          <p:cNvSpPr/>
          <p:nvPr/>
        </p:nvSpPr>
        <p:spPr>
          <a:xfrm>
            <a:off x="1552680" y="391906"/>
            <a:ext cx="5680100" cy="4454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2800"/>
              <a:buFont typeface="Dela Gothic One"/>
              <a:buNone/>
            </a:pPr>
            <a:r>
              <a:rPr lang="uk" sz="280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Клієнтська частина: React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5"/>
          <p:cNvSpPr/>
          <p:nvPr/>
        </p:nvSpPr>
        <p:spPr>
          <a:xfrm>
            <a:off x="920632" y="1573085"/>
            <a:ext cx="2115889" cy="222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1800"/>
              <a:buFont typeface="Dela Gothic One"/>
              <a:buNone/>
            </a:pPr>
            <a:r>
              <a:rPr lang="uk" sz="180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Логіка та інтерфейс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5"/>
          <p:cNvSpPr/>
          <p:nvPr/>
        </p:nvSpPr>
        <p:spPr>
          <a:xfrm>
            <a:off x="344036" y="2390578"/>
            <a:ext cx="3932858" cy="433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500"/>
              <a:buFont typeface="DM Sans"/>
              <a:buNone/>
            </a:pPr>
            <a:r>
              <a:rPr lang="uk" sz="150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Використання React та хуків useState для динамічного відображення даних.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5"/>
          <p:cNvSpPr/>
          <p:nvPr/>
        </p:nvSpPr>
        <p:spPr>
          <a:xfrm>
            <a:off x="392756" y="3442865"/>
            <a:ext cx="3932858" cy="433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500"/>
              <a:buFont typeface="DM Sans"/>
              <a:buNone/>
            </a:pPr>
            <a:r>
              <a:rPr lang="uk" sz="150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Функція handleSearch обробляє введення та запити до сервера.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5"/>
          <p:cNvSpPr/>
          <p:nvPr/>
        </p:nvSpPr>
        <p:spPr>
          <a:xfrm>
            <a:off x="5471117" y="1562622"/>
            <a:ext cx="2326245" cy="302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1800"/>
              <a:buFont typeface="Dela Gothic One"/>
              <a:buNone/>
            </a:pPr>
            <a:r>
              <a:rPr lang="uk" sz="180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Динамічний вивід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5"/>
          <p:cNvSpPr/>
          <p:nvPr/>
        </p:nvSpPr>
        <p:spPr>
          <a:xfrm>
            <a:off x="4744557" y="2394759"/>
            <a:ext cx="4187239" cy="433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500"/>
              <a:buFont typeface="DM Sans"/>
              <a:buNone/>
            </a:pPr>
            <a:r>
              <a:rPr lang="uk" sz="150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Інтерфейс відображає результати або помилки без перезавантаження сторінки.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5"/>
          <p:cNvSpPr/>
          <p:nvPr/>
        </p:nvSpPr>
        <p:spPr>
          <a:xfrm>
            <a:off x="4704570" y="3358282"/>
            <a:ext cx="4258071" cy="433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500"/>
              <a:buFont typeface="DM Sans"/>
              <a:buNone/>
            </a:pPr>
            <a:r>
              <a:rPr lang="uk" sz="150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Стилізовано за допомогою CSS для зручного користування.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2780" y="4790265"/>
            <a:ext cx="1911220" cy="33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/>
          <p:nvPr/>
        </p:nvSpPr>
        <p:spPr>
          <a:xfrm>
            <a:off x="122968" y="1267789"/>
            <a:ext cx="3005500" cy="3777400"/>
          </a:xfrm>
          <a:prstGeom prst="foldedCorner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6"/>
          <p:cNvSpPr/>
          <p:nvPr/>
        </p:nvSpPr>
        <p:spPr>
          <a:xfrm>
            <a:off x="3300073" y="1282410"/>
            <a:ext cx="5649900" cy="3218700"/>
          </a:xfrm>
          <a:prstGeom prst="roundRect">
            <a:avLst>
              <a:gd fmla="val 7401" name="adj"/>
            </a:avLst>
          </a:prstGeom>
          <a:solidFill>
            <a:srgbClr val="222A35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8575" lIns="57150" spcFirstLastPara="1" rIns="57150" wrap="square" tIns="2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9819" y="227438"/>
            <a:ext cx="6744284" cy="76587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3" name="Google Shape;133;p26"/>
          <p:cNvSpPr/>
          <p:nvPr/>
        </p:nvSpPr>
        <p:spPr>
          <a:xfrm>
            <a:off x="1697906" y="387655"/>
            <a:ext cx="5989919" cy="445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2800"/>
              <a:buFont typeface="Dela Gothic One"/>
              <a:buNone/>
            </a:pPr>
            <a:r>
              <a:rPr lang="uk" sz="280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Клієнтська частина: App.js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6"/>
          <p:cNvSpPr/>
          <p:nvPr/>
        </p:nvSpPr>
        <p:spPr>
          <a:xfrm>
            <a:off x="3613700" y="1428700"/>
            <a:ext cx="5473500" cy="32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None/>
            </a:pPr>
            <a:r>
              <a:rPr lang="uk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Імпорт файлу стилів App.css та хук useState для зміни станів змінних.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None/>
            </a:pPr>
            <a:r>
              <a:rPr lang="uk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Функція Msg приймає 3 параметри: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None/>
            </a:pPr>
            <a:r>
              <a:rPr lang="uk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type - тип повідомлення (помилка, попередження, успіх)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None/>
            </a:pPr>
            <a:r>
              <a:rPr lang="uk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closeMsg - функція яка приховує повідомлення коли натиснуто на закриття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None/>
            </a:pPr>
            <a:r>
              <a:rPr lang="uk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text - безпосередньо самий текст повідомлення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None/>
            </a:pPr>
            <a:r>
              <a:rPr lang="uk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Дана функція відповідає за повідомлення яке розташовується у правому верхньому куті.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2780" y="4790265"/>
            <a:ext cx="1911220" cy="33937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6"/>
          <p:cNvSpPr/>
          <p:nvPr/>
        </p:nvSpPr>
        <p:spPr>
          <a:xfrm>
            <a:off x="282125" y="1380874"/>
            <a:ext cx="2929800" cy="3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rgbClr val="FFE5E5"/>
                </a:solidFill>
                <a:latin typeface="Courier New"/>
                <a:ea typeface="Courier New"/>
                <a:cs typeface="Courier New"/>
                <a:sym typeface="Courier New"/>
              </a:rPr>
              <a:t>import './App.css';</a:t>
            </a:r>
            <a:endParaRPr sz="800">
              <a:solidFill>
                <a:srgbClr val="FFE5E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rgbClr val="FFE5E5"/>
                </a:solidFill>
                <a:latin typeface="Courier New"/>
                <a:ea typeface="Courier New"/>
                <a:cs typeface="Courier New"/>
                <a:sym typeface="Courier New"/>
              </a:rPr>
              <a:t>import { useState } from 'react';</a:t>
            </a:r>
            <a:endParaRPr sz="800">
              <a:solidFill>
                <a:srgbClr val="FFE5E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FFE5E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FFE5E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rgbClr val="FFE5E5"/>
                </a:solidFill>
                <a:latin typeface="Courier New"/>
                <a:ea typeface="Courier New"/>
                <a:cs typeface="Courier New"/>
                <a:sym typeface="Courier New"/>
              </a:rPr>
              <a:t>function Msg({ type, closeMsg, text }) {</a:t>
            </a:r>
            <a:endParaRPr sz="800">
              <a:solidFill>
                <a:srgbClr val="FFE5E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rgbClr val="FFE5E5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(</a:t>
            </a:r>
            <a:endParaRPr sz="800">
              <a:solidFill>
                <a:srgbClr val="FFE5E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rgbClr val="FFE5E5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&lt;div className={`Msg ${type}`}&gt; </a:t>
            </a:r>
            <a:endParaRPr sz="800">
              <a:solidFill>
                <a:srgbClr val="FFE5E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rgbClr val="FFE5E5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&lt;div className='msg-header'&gt;</a:t>
            </a:r>
            <a:endParaRPr sz="800">
              <a:solidFill>
                <a:srgbClr val="FFE5E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rgbClr val="FFE5E5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&lt;div className='msg-title'&gt;&lt;/div&gt;</a:t>
            </a:r>
            <a:endParaRPr sz="800">
              <a:solidFill>
                <a:srgbClr val="FFE5E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rgbClr val="FFE5E5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&lt;button className='msg-close' onClick={ closeMsg } &gt;×&lt;/button&gt;</a:t>
            </a:r>
            <a:endParaRPr sz="800">
              <a:solidFill>
                <a:srgbClr val="FFE5E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rgbClr val="FFE5E5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&lt;/div&gt;</a:t>
            </a:r>
            <a:endParaRPr sz="800">
              <a:solidFill>
                <a:srgbClr val="FFE5E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rgbClr val="FFE5E5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&lt;div className='msg-body'&gt;{ text }&lt;/div&gt; </a:t>
            </a:r>
            <a:endParaRPr sz="800">
              <a:solidFill>
                <a:srgbClr val="FFE5E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rgbClr val="FFE5E5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&lt;/div&gt;</a:t>
            </a:r>
            <a:endParaRPr sz="800">
              <a:solidFill>
                <a:srgbClr val="FFE5E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rgbClr val="FFE5E5"/>
                </a:solidFill>
                <a:latin typeface="Courier New"/>
                <a:ea typeface="Courier New"/>
                <a:cs typeface="Courier New"/>
                <a:sym typeface="Courier New"/>
              </a:rPr>
              <a:t>    );</a:t>
            </a:r>
            <a:endParaRPr sz="800">
              <a:solidFill>
                <a:srgbClr val="FFE5E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rgbClr val="FFE5E5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solidFill>
                <a:srgbClr val="FFE5E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FFE5E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FFE5E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FFE5E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t/>
            </a:r>
            <a:endParaRPr sz="800">
              <a:solidFill>
                <a:srgbClr val="FFE5E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/>
          <p:nvPr/>
        </p:nvSpPr>
        <p:spPr>
          <a:xfrm>
            <a:off x="154641" y="111672"/>
            <a:ext cx="8572500" cy="413700"/>
          </a:xfrm>
          <a:prstGeom prst="roundRect">
            <a:avLst>
              <a:gd fmla="val 41874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8575" lIns="57150" spcFirstLastPara="1" rIns="57150" wrap="square" tIns="2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2780" y="4790265"/>
            <a:ext cx="1911220" cy="33937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/>
          <p:nvPr/>
        </p:nvSpPr>
        <p:spPr>
          <a:xfrm>
            <a:off x="5136931" y="604741"/>
            <a:ext cx="3803431" cy="4473069"/>
          </a:xfrm>
          <a:prstGeom prst="roundRect">
            <a:avLst>
              <a:gd fmla="val 8793" name="adj"/>
            </a:avLst>
          </a:prstGeom>
          <a:solidFill>
            <a:srgbClr val="1F3864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8575" lIns="57150" spcFirstLastPara="1" rIns="57150" wrap="square" tIns="2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7"/>
          <p:cNvSpPr/>
          <p:nvPr/>
        </p:nvSpPr>
        <p:spPr>
          <a:xfrm>
            <a:off x="446899" y="79875"/>
            <a:ext cx="80505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2800"/>
              <a:buFont typeface="Dela Gothic One"/>
              <a:buNone/>
            </a:pPr>
            <a:r>
              <a:rPr lang="uk" sz="280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Клієнтська частина: App.js 2  частина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7"/>
          <p:cNvSpPr/>
          <p:nvPr/>
        </p:nvSpPr>
        <p:spPr>
          <a:xfrm>
            <a:off x="5386552" y="755828"/>
            <a:ext cx="3553810" cy="45387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500"/>
              <a:buFont typeface="Century Schoolbook"/>
              <a:buNone/>
            </a:pPr>
            <a:r>
              <a:rPr b="1" i="1" lang="uk" sz="1500">
                <a:solidFill>
                  <a:srgbClr val="FFE5E5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Функція SearchForm </a:t>
            </a:r>
            <a:r>
              <a:rPr b="1" lang="uk" sz="1500">
                <a:solidFill>
                  <a:srgbClr val="FFE5E5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відповідає </a:t>
            </a:r>
            <a:endParaRPr b="1" sz="1500">
              <a:solidFill>
                <a:srgbClr val="FFE5E5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500"/>
              <a:buFont typeface="Century Schoolbook"/>
              <a:buNone/>
            </a:pPr>
            <a:r>
              <a:rPr b="1" lang="uk" sz="1500">
                <a:solidFill>
                  <a:srgbClr val="FFE5E5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за відображення форми пошуку.</a:t>
            </a:r>
            <a:endParaRPr b="1" sz="1500">
              <a:solidFill>
                <a:srgbClr val="FFE5E5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500"/>
              <a:buFont typeface="Century Schoolbook"/>
              <a:buNone/>
            </a:pPr>
            <a:r>
              <a:rPr b="1" lang="uk" sz="1500">
                <a:solidFill>
                  <a:srgbClr val="FFE5E5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Коли натиснуто на кнопку пошуку</a:t>
            </a:r>
            <a:endParaRPr b="1" sz="1500">
              <a:solidFill>
                <a:srgbClr val="FFE5E5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500"/>
              <a:buFont typeface="Century Schoolbook"/>
              <a:buNone/>
            </a:pPr>
            <a:r>
              <a:rPr b="1" lang="uk" sz="1500">
                <a:solidFill>
                  <a:srgbClr val="FFE5E5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викликається onSearch (це теж функція) і передається параметром введений текст.</a:t>
            </a:r>
            <a:endParaRPr b="1" sz="1500">
              <a:solidFill>
                <a:srgbClr val="FFE5E5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500"/>
              <a:buFont typeface="Century Schoolbook"/>
              <a:buNone/>
            </a:pPr>
            <a:r>
              <a:t/>
            </a:r>
            <a:endParaRPr b="1" sz="1500">
              <a:solidFill>
                <a:srgbClr val="FFE5E5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500"/>
              <a:buFont typeface="Century Schoolbook"/>
              <a:buNone/>
            </a:pPr>
            <a:r>
              <a:rPr b="1" lang="uk" sz="1500">
                <a:solidFill>
                  <a:srgbClr val="FFE5E5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Функція </a:t>
            </a:r>
            <a:r>
              <a:rPr b="1" i="1" lang="uk" sz="1500">
                <a:solidFill>
                  <a:srgbClr val="FFE5E5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Footter </a:t>
            </a:r>
            <a:r>
              <a:rPr b="1" lang="uk" sz="1500">
                <a:solidFill>
                  <a:srgbClr val="FFE5E5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відповідає за відображення нижньої частини інтерфейсу. Також Footter має посилання на gitHub репозиторій даного проєкту.</a:t>
            </a:r>
            <a:endParaRPr b="1" sz="1500">
              <a:solidFill>
                <a:srgbClr val="FFE5E5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47" name="Google Shape;147;p27"/>
          <p:cNvSpPr/>
          <p:nvPr/>
        </p:nvSpPr>
        <p:spPr>
          <a:xfrm>
            <a:off x="203638" y="749259"/>
            <a:ext cx="4539156" cy="44730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rgbClr val="FFE5E5"/>
                </a:solidFill>
                <a:latin typeface="Courier New"/>
                <a:ea typeface="Courier New"/>
                <a:cs typeface="Courier New"/>
                <a:sym typeface="Courier New"/>
              </a:rPr>
              <a:t>function SearchForm ({ onSearch }) {</a:t>
            </a:r>
            <a:endParaRPr sz="800">
              <a:solidFill>
                <a:srgbClr val="FFE5E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rgbClr val="FFE5E5"/>
                </a:solidFill>
                <a:latin typeface="Courier New"/>
                <a:ea typeface="Courier New"/>
                <a:cs typeface="Courier New"/>
                <a:sym typeface="Courier New"/>
              </a:rPr>
              <a:t>    const [value, setValue] = useState('');</a:t>
            </a:r>
            <a:endParaRPr sz="800">
              <a:solidFill>
                <a:srgbClr val="FFE5E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rgbClr val="FFE5E5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(</a:t>
            </a:r>
            <a:endParaRPr sz="800">
              <a:solidFill>
                <a:srgbClr val="FFE5E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rgbClr val="FFE5E5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&lt;div className='SearchForm'&gt;</a:t>
            </a:r>
            <a:endParaRPr sz="800">
              <a:solidFill>
                <a:srgbClr val="FFE5E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rgbClr val="FFE5E5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&lt;div className='label'&gt;Введіть назву товару&lt;/div&gt; </a:t>
            </a:r>
            <a:endParaRPr sz="800">
              <a:solidFill>
                <a:srgbClr val="FFE5E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rgbClr val="FFE5E5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&lt;input className='input' type='text' value={value} onChange={e =&gt; setValue(e.target.value)} /&gt; </a:t>
            </a:r>
            <a:endParaRPr sz="800">
              <a:solidFill>
                <a:srgbClr val="FFE5E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rgbClr val="FFE5E5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&lt;input className='button' type='button' value='Почати пошук' onClick={() =&gt; onSearch(value)} /&gt;</a:t>
            </a:r>
            <a:endParaRPr sz="800">
              <a:solidFill>
                <a:srgbClr val="FFE5E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rgbClr val="FFE5E5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&lt;/div&gt;</a:t>
            </a:r>
            <a:endParaRPr sz="800">
              <a:solidFill>
                <a:srgbClr val="FFE5E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rgbClr val="FFE5E5"/>
                </a:solidFill>
                <a:latin typeface="Courier New"/>
                <a:ea typeface="Courier New"/>
                <a:cs typeface="Courier New"/>
                <a:sym typeface="Courier New"/>
              </a:rPr>
              <a:t>    );</a:t>
            </a:r>
            <a:endParaRPr sz="800">
              <a:solidFill>
                <a:srgbClr val="FFE5E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rgbClr val="FFE5E5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solidFill>
                <a:srgbClr val="FFE5E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FFE5E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rgbClr val="FFE5E5"/>
                </a:solidFill>
                <a:latin typeface="Courier New"/>
                <a:ea typeface="Courier New"/>
                <a:cs typeface="Courier New"/>
                <a:sym typeface="Courier New"/>
              </a:rPr>
              <a:t>function Footter() {</a:t>
            </a:r>
            <a:endParaRPr sz="800">
              <a:solidFill>
                <a:srgbClr val="FFE5E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rgbClr val="FFE5E5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(</a:t>
            </a:r>
            <a:endParaRPr sz="800">
              <a:solidFill>
                <a:srgbClr val="FFE5E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rgbClr val="FFE5E5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&lt;div className='Footter'&gt;</a:t>
            </a:r>
            <a:endParaRPr sz="800">
              <a:solidFill>
                <a:srgbClr val="FFE5E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rgbClr val="FFE5E5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&lt;a className='link' target='_blank' href='https://github.com/Vlad156763/4SWeb.git'&gt;Git Repository&lt;/a&gt;</a:t>
            </a:r>
            <a:endParaRPr sz="800">
              <a:solidFill>
                <a:srgbClr val="FFE5E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rgbClr val="FFE5E5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&lt;/div&gt;</a:t>
            </a:r>
            <a:endParaRPr sz="800">
              <a:solidFill>
                <a:srgbClr val="FFE5E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rgbClr val="FFE5E5"/>
                </a:solidFill>
                <a:latin typeface="Courier New"/>
                <a:ea typeface="Courier New"/>
                <a:cs typeface="Courier New"/>
                <a:sym typeface="Courier New"/>
              </a:rPr>
              <a:t>    );</a:t>
            </a:r>
            <a:endParaRPr sz="800">
              <a:solidFill>
                <a:srgbClr val="FFE5E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rgbClr val="FFE5E5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solidFill>
                <a:srgbClr val="FFE5E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FFE5E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FFE5E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sz="800">
              <a:solidFill>
                <a:srgbClr val="FFE5E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/>
          <p:nvPr/>
        </p:nvSpPr>
        <p:spPr>
          <a:xfrm>
            <a:off x="5614825" y="4088150"/>
            <a:ext cx="1911300" cy="1011000"/>
          </a:xfrm>
          <a:prstGeom prst="down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8"/>
          <p:cNvSpPr/>
          <p:nvPr/>
        </p:nvSpPr>
        <p:spPr>
          <a:xfrm>
            <a:off x="295575" y="632675"/>
            <a:ext cx="8606400" cy="2386800"/>
          </a:xfrm>
          <a:prstGeom prst="roundRect">
            <a:avLst>
              <a:gd fmla="val 9652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8"/>
          <p:cNvSpPr/>
          <p:nvPr/>
        </p:nvSpPr>
        <p:spPr>
          <a:xfrm>
            <a:off x="478150" y="751375"/>
            <a:ext cx="4699500" cy="21039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8"/>
          <p:cNvSpPr/>
          <p:nvPr/>
        </p:nvSpPr>
        <p:spPr>
          <a:xfrm>
            <a:off x="210207" y="46378"/>
            <a:ext cx="8454259" cy="53826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8575" lIns="57150" spcFirstLastPara="1" rIns="57150" wrap="square" tIns="2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8"/>
          <p:cNvSpPr/>
          <p:nvPr/>
        </p:nvSpPr>
        <p:spPr>
          <a:xfrm>
            <a:off x="295603" y="46378"/>
            <a:ext cx="8606349" cy="445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2800"/>
              <a:buFont typeface="Dela Gothic One"/>
              <a:buNone/>
            </a:pPr>
            <a:r>
              <a:rPr lang="uk" sz="280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Клієнтська частина: App.js 3 частина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2780" y="4790265"/>
            <a:ext cx="1911220" cy="33937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8"/>
          <p:cNvSpPr/>
          <p:nvPr/>
        </p:nvSpPr>
        <p:spPr>
          <a:xfrm>
            <a:off x="341575" y="796925"/>
            <a:ext cx="5129700" cy="20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29210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function Result( {data} ) {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29210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if (!Array.isArray(data)) return &lt;div&gt;Немає даних&lt;/div&gt;;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29210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(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29210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&lt;div className='Result'&gt;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29210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{data.map((item, i) =&gt; (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29210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&lt;a href={item.link} target='_blank'&gt;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29210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&lt;div key={i} className='Result-block'&gt;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29210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&lt;div className='block-top'&gt;{item.store}&lt;/div&gt;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29210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&lt;div className='block-main'&gt;{item.price}&lt;/div&gt;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29210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&lt;/div&gt; 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29210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&lt;/a&gt;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29210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))}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29210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&lt;/div&gt;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29210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);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29210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29210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0" name="Google Shape;160;p28"/>
          <p:cNvSpPr/>
          <p:nvPr/>
        </p:nvSpPr>
        <p:spPr>
          <a:xfrm>
            <a:off x="5334750" y="1236350"/>
            <a:ext cx="751345" cy="969957"/>
          </a:xfrm>
          <a:custGeom>
            <a:rect b="b" l="l" r="r" t="t"/>
            <a:pathLst>
              <a:path extrusionOk="0" h="41804" w="36066">
                <a:moveTo>
                  <a:pt x="0" y="41804"/>
                </a:moveTo>
                <a:lnTo>
                  <a:pt x="36066" y="24317"/>
                </a:lnTo>
                <a:lnTo>
                  <a:pt x="547" y="0"/>
                </a:lnTo>
                <a:lnTo>
                  <a:pt x="18306" y="22132"/>
                </a:ln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1" name="Google Shape;161;p28"/>
          <p:cNvSpPr/>
          <p:nvPr/>
        </p:nvSpPr>
        <p:spPr>
          <a:xfrm>
            <a:off x="6352550" y="796925"/>
            <a:ext cx="2459100" cy="2058300"/>
          </a:xfrm>
          <a:prstGeom prst="snip1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8"/>
          <p:cNvSpPr txBox="1"/>
          <p:nvPr/>
        </p:nvSpPr>
        <p:spPr>
          <a:xfrm>
            <a:off x="6366200" y="926700"/>
            <a:ext cx="24591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2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Функція </a:t>
            </a:r>
            <a:r>
              <a:rPr i="1" lang="uk" sz="12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Result </a:t>
            </a:r>
            <a:r>
              <a:rPr lang="uk" sz="12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відповідає</a:t>
            </a:r>
            <a:endParaRPr sz="12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2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за відображення результатів у вигляді назва-ціна блоків. </a:t>
            </a:r>
            <a:endParaRPr sz="12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2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Приймає параметр data для роботи з ним. </a:t>
            </a:r>
            <a:br>
              <a:rPr lang="uk" sz="12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</a:br>
            <a:r>
              <a:rPr lang="uk" sz="12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Цей параметр є масивом об’єктів з 10 елементів який має (ціну, магазин та посилання на товар у магазині</a:t>
            </a:r>
            <a:endParaRPr sz="12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63" name="Google Shape;163;p28"/>
          <p:cNvSpPr/>
          <p:nvPr/>
        </p:nvSpPr>
        <p:spPr>
          <a:xfrm>
            <a:off x="556675" y="3353875"/>
            <a:ext cx="4955700" cy="17760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8"/>
          <p:cNvSpPr txBox="1"/>
          <p:nvPr/>
        </p:nvSpPr>
        <p:spPr>
          <a:xfrm>
            <a:off x="703575" y="3323150"/>
            <a:ext cx="5341500" cy="17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function App() {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const [dataResult, setData] = useState('');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const [msg, setMsg] = useState({ type: '', text: '', isHidden: true });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const showMsg = (type, text) =&gt; setMsg({type, text, isHidden: false });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const hideMsg = () =&gt; setMsg({...msg, isHidden: true });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const handleCloseMsg = () =&gt; setMsg({ type: 'hidden', text: '' });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const view = { 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search: 1,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loading: 2,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done: 3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};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5" name="Google Shape;165;p28"/>
          <p:cNvSpPr txBox="1"/>
          <p:nvPr/>
        </p:nvSpPr>
        <p:spPr>
          <a:xfrm>
            <a:off x="5653950" y="4098425"/>
            <a:ext cx="20307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Продовження на наступному слайді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/>
          <p:nvPr/>
        </p:nvSpPr>
        <p:spPr>
          <a:xfrm rot="10800000">
            <a:off x="133350" y="0"/>
            <a:ext cx="5201400" cy="4747200"/>
          </a:xfrm>
          <a:prstGeom prst="round2SameRect">
            <a:avLst>
              <a:gd fmla="val 3811" name="adj1"/>
              <a:gd fmla="val 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2780" y="4790265"/>
            <a:ext cx="1911220" cy="33937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/>
          <p:nvPr/>
        </p:nvSpPr>
        <p:spPr>
          <a:xfrm>
            <a:off x="174275" y="71700"/>
            <a:ext cx="5269800" cy="46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const [viewMain, setViewMain] = useState(view.search);</a:t>
            </a:r>
            <a:endParaRPr sz="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const handleSearch = (value) =&gt; {</a:t>
            </a:r>
            <a:endParaRPr sz="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if (!value.trim()) {</a:t>
            </a:r>
            <a:endParaRPr sz="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showMsg( 'error', 'Поле не може бути пустим' );</a:t>
            </a:r>
            <a:endParaRPr sz="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return;</a:t>
            </a:r>
            <a:endParaRPr sz="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hideMsg();</a:t>
            </a:r>
            <a:endParaRPr sz="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setViewMain(view.loading);</a:t>
            </a:r>
            <a:endParaRPr sz="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const query = encodeURIComponent(value);</a:t>
            </a:r>
            <a:endParaRPr sz="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fetch(`http://localhost:4000/api/search?q=${query}`).then(res =&gt; res.json()).then(data =&gt; {</a:t>
            </a:r>
            <a:endParaRPr sz="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setViewMain(view.done);</a:t>
            </a:r>
            <a:endParaRPr sz="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setData(data);</a:t>
            </a:r>
            <a:endParaRPr sz="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}).catch(err =&gt; {</a:t>
            </a:r>
            <a:endParaRPr sz="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setMsg({ type: 'error', text: 'Помилка при запиті до проксі' });</a:t>
            </a:r>
            <a:endParaRPr sz="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setViewMain(view.search);</a:t>
            </a:r>
            <a:endParaRPr sz="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});</a:t>
            </a:r>
            <a:endParaRPr sz="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};</a:t>
            </a:r>
            <a:endParaRPr sz="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(</a:t>
            </a:r>
            <a:endParaRPr sz="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&lt;div className="App"&gt;</a:t>
            </a:r>
            <a:endParaRPr sz="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 msg.isHidden === false &amp;&amp; &lt;Msg type={msg.type} text={msg.text} closeMsg={handleCloseMsg}/&gt; }</a:t>
            </a:r>
            <a:endParaRPr sz="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 viewMain === view.loading &amp;&amp; &lt;img className='gif' src='gif/Rolling.gif' alt='gif' /&gt; }</a:t>
            </a:r>
            <a:endParaRPr sz="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 (viewMain === view.search || viewMain === view.done) &amp;&amp; &lt;SearchForm onSearch={handleSearch} /&gt; }</a:t>
            </a:r>
            <a:endParaRPr sz="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 viewMain === view.done &amp;&amp; &lt;Result data={dataResult} /&gt; }</a:t>
            </a:r>
            <a:endParaRPr sz="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&lt;Footter /&gt;</a:t>
            </a:r>
            <a:endParaRPr sz="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&lt;/div&gt;</a:t>
            </a:r>
            <a:endParaRPr sz="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);</a:t>
            </a:r>
            <a:endParaRPr sz="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export default App;</a:t>
            </a:r>
            <a:endParaRPr sz="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4" name="Google Shape;174;p29"/>
          <p:cNvSpPr/>
          <p:nvPr/>
        </p:nvSpPr>
        <p:spPr>
          <a:xfrm>
            <a:off x="6004175" y="211750"/>
            <a:ext cx="3139800" cy="4344300"/>
          </a:xfrm>
          <a:prstGeom prst="verticalScroll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9"/>
          <p:cNvSpPr/>
          <p:nvPr/>
        </p:nvSpPr>
        <p:spPr>
          <a:xfrm>
            <a:off x="5491875" y="2308775"/>
            <a:ext cx="813000" cy="512400"/>
          </a:xfrm>
          <a:prstGeom prst="chevron">
            <a:avLst>
              <a:gd fmla="val 50000" name="adj"/>
            </a:avLst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9"/>
          <p:cNvSpPr txBox="1"/>
          <p:nvPr/>
        </p:nvSpPr>
        <p:spPr>
          <a:xfrm>
            <a:off x="6433325" y="730750"/>
            <a:ext cx="2281500" cy="3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Функція App є головним компонентом. Саме вона виводитиметься на екрані і відповідає за головну логіку (виклик інших, дочірніх функцій, тощо) </a:t>
            </a:r>
            <a:endParaRPr sz="11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Функція має головні змінні</a:t>
            </a:r>
            <a:endParaRPr sz="11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viewMain - для відображення поточного контенту.</a:t>
            </a:r>
            <a:endParaRPr sz="11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msg - для керування повідомленням.</a:t>
            </a:r>
            <a:endParaRPr sz="11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та dataResult для передачі данних.</a:t>
            </a:r>
            <a:endParaRPr sz="11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Також функція має handleSearch-функцію, яка відповідає за запит на сервер та отримання данних.</a:t>
            </a:r>
            <a:endParaRPr sz="11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77" name="Google Shape;177;p29"/>
          <p:cNvSpPr/>
          <p:nvPr/>
        </p:nvSpPr>
        <p:spPr>
          <a:xfrm rot="10800000">
            <a:off x="5409975" y="-6900"/>
            <a:ext cx="519000" cy="6249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4918" y="4249386"/>
            <a:ext cx="1929082" cy="85141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0"/>
          <p:cNvSpPr/>
          <p:nvPr/>
        </p:nvSpPr>
        <p:spPr>
          <a:xfrm>
            <a:off x="295575" y="2213750"/>
            <a:ext cx="8550300" cy="2806800"/>
          </a:xfrm>
          <a:prstGeom prst="roundRect">
            <a:avLst>
              <a:gd fmla="val 6262" name="adj"/>
            </a:avLst>
          </a:prstGeom>
          <a:solidFill>
            <a:srgbClr val="1F3864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8575" lIns="57150" spcFirstLastPara="1" rIns="57150" wrap="square" tIns="2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30"/>
          <p:cNvSpPr/>
          <p:nvPr/>
        </p:nvSpPr>
        <p:spPr>
          <a:xfrm>
            <a:off x="479528" y="860650"/>
            <a:ext cx="5285700" cy="9381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8575" lIns="57150" spcFirstLastPara="1" rIns="57150" wrap="square" tIns="2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30"/>
          <p:cNvSpPr/>
          <p:nvPr/>
        </p:nvSpPr>
        <p:spPr>
          <a:xfrm>
            <a:off x="479534" y="65689"/>
            <a:ext cx="7974724" cy="44544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8575" lIns="57150" spcFirstLastPara="1" rIns="57150" wrap="square" tIns="2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30"/>
          <p:cNvSpPr txBox="1"/>
          <p:nvPr/>
        </p:nvSpPr>
        <p:spPr>
          <a:xfrm>
            <a:off x="689741" y="932498"/>
            <a:ext cx="1997100" cy="9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.App {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height: 100vh;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width: 100vw;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display: grid;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7" name="Google Shape;187;p30"/>
          <p:cNvSpPr txBox="1"/>
          <p:nvPr/>
        </p:nvSpPr>
        <p:spPr>
          <a:xfrm>
            <a:off x="466396" y="2319848"/>
            <a:ext cx="3685200" cy="31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spAutoFit/>
          </a:bodyPr>
          <a:lstStyle/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.SearchForm {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background-color: #3c3c9c;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color: #f0f0f0;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padding: 20px;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border-radius: 20px;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width: 450px;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height: fit-content;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display: grid;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position: fixed;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justify-self: center;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align-self: center;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padding: 20px; 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box-shadow: 4px 4px 8px #1c1c1c;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8" name="Google Shape;188;p30"/>
          <p:cNvSpPr txBox="1"/>
          <p:nvPr/>
        </p:nvSpPr>
        <p:spPr>
          <a:xfrm>
            <a:off x="2569663" y="1026368"/>
            <a:ext cx="31479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 цьому блоці встановлюється ширина та висота під розміри </a:t>
            </a:r>
            <a:r>
              <a:rPr lang="uk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екрана</a:t>
            </a:r>
            <a:r>
              <a:rPr lang="uk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30"/>
          <p:cNvSpPr txBox="1"/>
          <p:nvPr/>
        </p:nvSpPr>
        <p:spPr>
          <a:xfrm>
            <a:off x="2719949" y="2395550"/>
            <a:ext cx="35727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Клас .app-container задає стилі для блоку форми пошуку.</a:t>
            </a:r>
            <a:endParaRPr sz="1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Даний блок </a:t>
            </a:r>
            <a:r>
              <a:rPr lang="uk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розміщується</a:t>
            </a:r>
            <a:r>
              <a:rPr lang="uk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по центру та має тінь поруч з межами та синій фон з закругленими кутами</a:t>
            </a:r>
            <a:endParaRPr sz="1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" name="Google Shape;190;p30"/>
          <p:cNvSpPr/>
          <p:nvPr/>
        </p:nvSpPr>
        <p:spPr>
          <a:xfrm>
            <a:off x="269289" y="65689"/>
            <a:ext cx="8720070" cy="445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2800"/>
              <a:buFont typeface="Dela Gothic One"/>
              <a:buNone/>
            </a:pPr>
            <a:r>
              <a:rPr lang="uk" sz="280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Клієнтська частина: App.css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30"/>
          <p:cNvSpPr/>
          <p:nvPr/>
        </p:nvSpPr>
        <p:spPr>
          <a:xfrm>
            <a:off x="6292625" y="2704850"/>
            <a:ext cx="2510400" cy="22299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12700">
            <a:solidFill>
              <a:srgbClr val="1C305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2" name="Google Shape;192;p30"/>
          <p:cNvSpPr txBox="1"/>
          <p:nvPr/>
        </p:nvSpPr>
        <p:spPr>
          <a:xfrm>
            <a:off x="6451475" y="3923750"/>
            <a:ext cx="2192700" cy="10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@media (max-height: 800px), (max-width: 900px) {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.SearchForm {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top: 10%;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3" name="Google Shape;193;p30"/>
          <p:cNvSpPr txBox="1"/>
          <p:nvPr/>
        </p:nvSpPr>
        <p:spPr>
          <a:xfrm>
            <a:off x="6372975" y="2791725"/>
            <a:ext cx="2472900" cy="9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Також має медіа запит щоб блок результатів не накладався на блок пошуку</a:t>
            </a:r>
            <a:endParaRPr sz="11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4918" y="4228404"/>
            <a:ext cx="1929082" cy="85141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1"/>
          <p:cNvSpPr/>
          <p:nvPr/>
        </p:nvSpPr>
        <p:spPr>
          <a:xfrm>
            <a:off x="249625" y="4077928"/>
            <a:ext cx="8641200" cy="947400"/>
          </a:xfrm>
          <a:prstGeom prst="roundRect">
            <a:avLst>
              <a:gd fmla="val 16667" name="adj"/>
            </a:avLst>
          </a:prstGeom>
          <a:solidFill>
            <a:srgbClr val="525252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8575" lIns="57150" spcFirstLastPara="1" rIns="57150" wrap="square" tIns="2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31"/>
          <p:cNvSpPr/>
          <p:nvPr/>
        </p:nvSpPr>
        <p:spPr>
          <a:xfrm>
            <a:off x="170800" y="1267800"/>
            <a:ext cx="8720100" cy="2680200"/>
          </a:xfrm>
          <a:prstGeom prst="roundRect">
            <a:avLst>
              <a:gd fmla="val 9392" name="adj"/>
            </a:avLst>
          </a:prstGeom>
          <a:solidFill>
            <a:srgbClr val="222A35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8575" lIns="57150" spcFirstLastPara="1" rIns="57150" wrap="square" tIns="2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31"/>
          <p:cNvSpPr/>
          <p:nvPr/>
        </p:nvSpPr>
        <p:spPr>
          <a:xfrm>
            <a:off x="170793" y="193156"/>
            <a:ext cx="8822121" cy="44544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8575" lIns="57150" spcFirstLastPara="1" rIns="57150" wrap="square" tIns="2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31"/>
          <p:cNvSpPr txBox="1"/>
          <p:nvPr/>
        </p:nvSpPr>
        <p:spPr>
          <a:xfrm>
            <a:off x="4184431" y="1690880"/>
            <a:ext cx="457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Наведені зліва класи відповідають за стилі рядка вводу та повідомлення що треба зробити. Мають жовтий колір щоб виділитись із синього блока форми SearchForm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31"/>
          <p:cNvSpPr txBox="1"/>
          <p:nvPr/>
        </p:nvSpPr>
        <p:spPr>
          <a:xfrm>
            <a:off x="335017" y="1425642"/>
            <a:ext cx="3849300" cy="27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ourier New"/>
              <a:buNone/>
            </a:pPr>
            <a:r>
              <a:rPr lang="uk" sz="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uk" sz="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SearchForm .label {</a:t>
            </a:r>
            <a:endParaRPr sz="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font-size: 32px;</a:t>
            </a:r>
            <a:endParaRPr sz="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color: #ee9b00;</a:t>
            </a:r>
            <a:endParaRPr sz="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font-weight: bold;</a:t>
            </a:r>
            <a:endParaRPr sz="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text-align: center;</a:t>
            </a:r>
            <a:endParaRPr sz="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margin-bottom: 10px;</a:t>
            </a:r>
            <a:endParaRPr sz="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.SearchForm .input {</a:t>
            </a:r>
            <a:endParaRPr sz="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height: 40px;</a:t>
            </a:r>
            <a:endParaRPr sz="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background-color: #ee9b00aa;</a:t>
            </a:r>
            <a:endParaRPr sz="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border: none;</a:t>
            </a:r>
            <a:endParaRPr sz="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border-radius: 5px;</a:t>
            </a:r>
            <a:endParaRPr sz="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font-weight: bold;</a:t>
            </a:r>
            <a:endParaRPr sz="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font-size: 20px;</a:t>
            </a:r>
            <a:endParaRPr sz="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ourier New"/>
              <a:buNone/>
            </a:pPr>
            <a:r>
              <a:t/>
            </a:r>
            <a:endParaRPr sz="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4" name="Google Shape;204;p31"/>
          <p:cNvSpPr txBox="1"/>
          <p:nvPr/>
        </p:nvSpPr>
        <p:spPr>
          <a:xfrm>
            <a:off x="450099" y="4269500"/>
            <a:ext cx="28833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spAutoFit/>
          </a:bodyPr>
          <a:lstStyle/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.SearchForm .input:focus, .SearchForm .button:focus {</a:t>
            </a:r>
            <a:endParaRPr sz="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outline: none;</a:t>
            </a:r>
            <a:endParaRPr sz="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uk" sz="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5" name="Google Shape;205;p31"/>
          <p:cNvSpPr txBox="1"/>
          <p:nvPr/>
        </p:nvSpPr>
        <p:spPr>
          <a:xfrm>
            <a:off x="3624331" y="4321883"/>
            <a:ext cx="45720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Класи для приховування виділення при фокусі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31"/>
          <p:cNvSpPr/>
          <p:nvPr/>
        </p:nvSpPr>
        <p:spPr>
          <a:xfrm>
            <a:off x="335018" y="193156"/>
            <a:ext cx="8720070" cy="445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2800"/>
              <a:buFont typeface="Dela Gothic One"/>
              <a:buNone/>
            </a:pPr>
            <a:r>
              <a:rPr lang="uk" sz="280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Клієнтська частина: App.css 2 частина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